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Source Sans Pro Light"/>
      <p:regular r:id="rId58"/>
      <p:bold r:id="rId59"/>
      <p:italic r:id="rId60"/>
      <p:boldItalic r:id="rId61"/>
    </p:embeddedFont>
    <p:embeddedFont>
      <p:font typeface="Montserrat"/>
      <p:regular r:id="rId62"/>
      <p:bold r:id="rId63"/>
      <p:italic r:id="rId64"/>
      <p:boldItalic r:id="rId65"/>
    </p:embeddedFont>
    <p:embeddedFont>
      <p:font typeface="Corbel"/>
      <p:regular r:id="rId66"/>
      <p:bold r:id="rId67"/>
      <p:italic r:id="rId68"/>
      <p:boldItalic r:id="rId69"/>
    </p:embeddedFont>
    <p:embeddedFont>
      <p:font typeface="Source Sans Pro Black"/>
      <p:bold r:id="rId70"/>
      <p:boldItalic r:id="rId71"/>
    </p:embeddedFont>
    <p:embeddedFont>
      <p:font typeface="Source Sans Pro ExtraLight"/>
      <p:regular r:id="rId72"/>
      <p:bold r:id="rId73"/>
      <p:italic r:id="rId74"/>
      <p:boldItalic r:id="rId75"/>
    </p:embeddedFont>
    <p:embeddedFont>
      <p:font typeface="Roboto Mono"/>
      <p:regular r:id="rId76"/>
      <p:bold r:id="rId77"/>
      <p:italic r:id="rId78"/>
      <p:boldItalic r:id="rId79"/>
    </p:embeddedFont>
    <p:embeddedFont>
      <p:font typeface="Source Sans Pr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Brian Donohue"/>
  <p:cmAuthor clrIdx="1" id="1" initials="" lastIdx="4" name="Jason Killa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SourceSansPro-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SourceSansPro-regular.fntdata"/><Relationship Id="rId82" Type="http://schemas.openxmlformats.org/officeDocument/2006/relationships/font" Target="fonts/SourceSansPro-italic.fntdata"/><Relationship Id="rId81" Type="http://schemas.openxmlformats.org/officeDocument/2006/relationships/font" Target="fonts/SourceSansPr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SansProExtraLight-bold.fntdata"/><Relationship Id="rId72" Type="http://schemas.openxmlformats.org/officeDocument/2006/relationships/font" Target="fonts/SourceSansProExtraLight-regular.fntdata"/><Relationship Id="rId31" Type="http://schemas.openxmlformats.org/officeDocument/2006/relationships/slide" Target="slides/slide23.xml"/><Relationship Id="rId75" Type="http://schemas.openxmlformats.org/officeDocument/2006/relationships/font" Target="fonts/SourceSansProExtraLight-boldItalic.fntdata"/><Relationship Id="rId30" Type="http://schemas.openxmlformats.org/officeDocument/2006/relationships/slide" Target="slides/slide22.xml"/><Relationship Id="rId74" Type="http://schemas.openxmlformats.org/officeDocument/2006/relationships/font" Target="fonts/SourceSansProExtraLight-italic.fntdata"/><Relationship Id="rId33" Type="http://schemas.openxmlformats.org/officeDocument/2006/relationships/slide" Target="slides/slide25.xml"/><Relationship Id="rId77" Type="http://schemas.openxmlformats.org/officeDocument/2006/relationships/font" Target="fonts/RobotoMono-bold.fntdata"/><Relationship Id="rId32" Type="http://schemas.openxmlformats.org/officeDocument/2006/relationships/slide" Target="slides/slide24.xml"/><Relationship Id="rId76" Type="http://schemas.openxmlformats.org/officeDocument/2006/relationships/font" Target="fonts/RobotoMono-regular.fntdata"/><Relationship Id="rId35" Type="http://schemas.openxmlformats.org/officeDocument/2006/relationships/slide" Target="slides/slide27.xml"/><Relationship Id="rId79" Type="http://schemas.openxmlformats.org/officeDocument/2006/relationships/font" Target="fonts/RobotoMono-boldItalic.fntdata"/><Relationship Id="rId34" Type="http://schemas.openxmlformats.org/officeDocument/2006/relationships/slide" Target="slides/slide26.xml"/><Relationship Id="rId78" Type="http://schemas.openxmlformats.org/officeDocument/2006/relationships/font" Target="fonts/RobotoMono-italic.fntdata"/><Relationship Id="rId71" Type="http://schemas.openxmlformats.org/officeDocument/2006/relationships/font" Target="fonts/SourceSansProBlack-boldItalic.fntdata"/><Relationship Id="rId70" Type="http://schemas.openxmlformats.org/officeDocument/2006/relationships/font" Target="fonts/SourceSansProBlack-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regular.fntdata"/><Relationship Id="rId61" Type="http://schemas.openxmlformats.org/officeDocument/2006/relationships/font" Target="fonts/SourceSansProLight-boldItalic.fntdata"/><Relationship Id="rId20" Type="http://schemas.openxmlformats.org/officeDocument/2006/relationships/slide" Target="slides/slide12.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4.xml"/><Relationship Id="rId66" Type="http://schemas.openxmlformats.org/officeDocument/2006/relationships/font" Target="fonts/Corbel-regular.fntdata"/><Relationship Id="rId21" Type="http://schemas.openxmlformats.org/officeDocument/2006/relationships/slide" Target="slides/slide13.xml"/><Relationship Id="rId65" Type="http://schemas.openxmlformats.org/officeDocument/2006/relationships/font" Target="fonts/Montserrat-boldItalic.fntdata"/><Relationship Id="rId24" Type="http://schemas.openxmlformats.org/officeDocument/2006/relationships/slide" Target="slides/slide16.xml"/><Relationship Id="rId68" Type="http://schemas.openxmlformats.org/officeDocument/2006/relationships/font" Target="fonts/Corbel-italic.fntdata"/><Relationship Id="rId23" Type="http://schemas.openxmlformats.org/officeDocument/2006/relationships/slide" Target="slides/slide15.xml"/><Relationship Id="rId67" Type="http://schemas.openxmlformats.org/officeDocument/2006/relationships/font" Target="fonts/Corbel-bold.fntdata"/><Relationship Id="rId60" Type="http://schemas.openxmlformats.org/officeDocument/2006/relationships/font" Target="fonts/SourceSansProLight-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Corbel-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SourceSansProLight-bold.fntdata"/><Relationship Id="rId14" Type="http://schemas.openxmlformats.org/officeDocument/2006/relationships/slide" Target="slides/slide6.xml"/><Relationship Id="rId58" Type="http://schemas.openxmlformats.org/officeDocument/2006/relationships/font" Target="fonts/SourceSansProLight-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5T16:23:55.744">
    <p:pos x="1058" y="451"/>
    <p:text>I recommend adding a background slide that overtly explains the situation with the trickbot forum. I.e. they disbanded and someone dumped their chat logs and they're a gold mine for security analysts seeking to understand criminal TTPs.</p:text>
  </p:cm>
  <p:cm authorId="1" idx="1" dt="2022-09-15T16:23:55.744">
    <p:pos x="1058" y="451"/>
    <p:text>added another slide showing the leaks on twitter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15T16:14:55.066">
    <p:pos x="216" y="862"/>
    <p:text>what do you mean by "their documentation"? Are you saying that they noted in the playbook thing in the forum that they had been renaming ngrok to sysmon?</p:text>
  </p:cm>
  <p:cm authorId="1" idx="2" dt="2022-09-15T16:10:20.465">
    <p:pos x="216" y="862"/>
    <p:text>yes in their "install" script it downloads and renamed ngrok to sysmon, it's on the next slide.</p:text>
  </p:cm>
  <p:cm authorId="1" idx="3" dt="2022-09-15T16:10:54.640">
    <p:pos x="216" y="862"/>
    <p:text>well i thought it was, one sec i'll tweak that</p:text>
  </p:cm>
  <p:cm authorId="1" idx="4" dt="2022-09-15T16:14:55.066">
    <p:pos x="216" y="862"/>
    <p:text>updated with arrows!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dc28bd229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fdc28bd22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5451ab033_0_1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55451ab033_0_1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dc28bd229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fdc28bd22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dc28bd229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fdc28bd229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2db3b74d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42db3b74d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dc28bd229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fdc28bd22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dc28bd229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fdc28bd229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42db3b74df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42db3b74df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2db3b74d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42db3b74df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28940288b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528940288b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5451ab033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55451ab033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7311ef0e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57311ef0e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f110e503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f110e503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dc28bd229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fdc28bd229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110e503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3f110e50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42db3b74df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42db3b74df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dc28bd229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dc28bd22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dc28bd229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fdc28bd22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dc28bd229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dc28bd229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28940288b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528940288b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dc28bd22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fdc28bd22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dd1435d8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5dd1435d8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dc28bd229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fdc28bd229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dc28bd229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dc28bd229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44458f26d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44458f26d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dc28bd229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fdc28bd22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2db3b74d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42db3b74d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dc28bd229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fdc28bd229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42db3b74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42db3b74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528940288b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528940288b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f110e503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3f110e503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f110e5036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3f110e503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5451ab0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5451ab0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2db3b74df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42db3b74d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dc28bd229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fdc28bd229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28940288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528940288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528940288b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528940288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42db3b74d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42db3b74d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dc28bd229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fdc28bd229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dc28bd229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fdc28bd229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528940288b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528940288b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7311ef0e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57311ef0e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5451ab033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5451ab033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dc28bd229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fdc28bd229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53ec84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53ec84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5451ab033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55451ab03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5451ab033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5451ab033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Montserrat"/>
              <a:buAutoNum type="arabicPeriod"/>
            </a:pPr>
            <a:r>
              <a:rPr b="1" lang="en">
                <a:solidFill>
                  <a:schemeClr val="dk1"/>
                </a:solidFill>
                <a:latin typeface="Montserrat"/>
                <a:ea typeface="Montserrat"/>
                <a:cs typeface="Montserrat"/>
                <a:sym typeface="Montserrat"/>
              </a:rPr>
              <a:t>High Fidelity Telemetry</a:t>
            </a:r>
            <a:endParaRPr b="1">
              <a:solidFill>
                <a:schemeClr val="dk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dk1"/>
              </a:buClr>
              <a:buSzPts val="1100"/>
              <a:buAutoNum type="alphaLcPeriod"/>
            </a:pPr>
            <a:r>
              <a:rPr b="1" lang="en">
                <a:solidFill>
                  <a:schemeClr val="dk1"/>
                </a:solidFill>
                <a:latin typeface="Montserrat"/>
                <a:ea typeface="Montserrat"/>
                <a:cs typeface="Montserrat"/>
                <a:sym typeface="Montserrat"/>
              </a:rPr>
              <a:t>Collection</a:t>
            </a:r>
            <a:r>
              <a:rPr lang="en">
                <a:solidFill>
                  <a:schemeClr val="dk1"/>
                </a:solidFill>
                <a:latin typeface="Montserrat"/>
                <a:ea typeface="Montserrat"/>
                <a:cs typeface="Montserrat"/>
                <a:sym typeface="Montserrat"/>
              </a:rPr>
              <a:t>		A shortage of relevant attack data can leave the best security programs blind to imminent threats. Red Canary collects robust endpoint telemetry, including processes, file modifications, binary metadata, network connects and more. This deep visibility supports faster and more accurate detection, threat hunting, incident response and other activities.</a:t>
            </a:r>
            <a:endParaRPr>
              <a:solidFill>
                <a:schemeClr val="dk1"/>
              </a:solidFill>
              <a:latin typeface="Montserrat"/>
              <a:ea typeface="Montserrat"/>
              <a:cs typeface="Montserrat"/>
              <a:sym typeface="Montserrat"/>
            </a:endParaRPr>
          </a:p>
          <a:p>
            <a:pPr indent="-298450" lvl="1" marL="914400" marR="0" rtl="0" algn="l">
              <a:lnSpc>
                <a:spcPct val="115000"/>
              </a:lnSpc>
              <a:spcBef>
                <a:spcPts val="0"/>
              </a:spcBef>
              <a:spcAft>
                <a:spcPts val="0"/>
              </a:spcAft>
              <a:buClr>
                <a:schemeClr val="dk1"/>
              </a:buClr>
              <a:buSzPts val="1100"/>
              <a:buFont typeface="Montserrat"/>
              <a:buAutoNum type="alphaLcPeriod"/>
            </a:pPr>
            <a:r>
              <a:rPr b="1" lang="en">
                <a:solidFill>
                  <a:schemeClr val="dk1"/>
                </a:solidFill>
                <a:latin typeface="Montserrat"/>
                <a:ea typeface="Montserrat"/>
                <a:cs typeface="Montserrat"/>
                <a:sym typeface="Montserrat"/>
              </a:rPr>
              <a:t>Normalization	</a:t>
            </a:r>
            <a:r>
              <a:rPr lang="en">
                <a:solidFill>
                  <a:schemeClr val="dk1"/>
                </a:solidFill>
                <a:latin typeface="Montserrat"/>
                <a:ea typeface="Montserrat"/>
                <a:cs typeface="Montserrat"/>
                <a:sym typeface="Montserrat"/>
              </a:rPr>
              <a:t>Nonstandard and inconsistent data formats limit your ability to quickly analyze threat data. Red Canary automatically normalizes all telemetry data into a standardized format to deliver faster and more consistent analysis on all relevant endpoint data. No matter what endpoint monitoring you deploy, we’ll make sure that you get the most value out of your data.</a:t>
            </a:r>
            <a:endParaRPr>
              <a:solidFill>
                <a:schemeClr val="dk1"/>
              </a:solidFill>
              <a:latin typeface="Montserrat"/>
              <a:ea typeface="Montserrat"/>
              <a:cs typeface="Montserrat"/>
              <a:sym typeface="Montserrat"/>
            </a:endParaRPr>
          </a:p>
          <a:p>
            <a:pPr indent="-298450" lvl="1" marL="914400" marR="0" rtl="0" algn="l">
              <a:lnSpc>
                <a:spcPct val="115000"/>
              </a:lnSpc>
              <a:spcBef>
                <a:spcPts val="0"/>
              </a:spcBef>
              <a:spcAft>
                <a:spcPts val="0"/>
              </a:spcAft>
              <a:buClr>
                <a:schemeClr val="dk1"/>
              </a:buClr>
              <a:buSzPts val="1100"/>
              <a:buFont typeface="Montserrat"/>
              <a:buAutoNum type="alphaLcPeriod"/>
            </a:pPr>
            <a:r>
              <a:rPr b="1" lang="en">
                <a:solidFill>
                  <a:schemeClr val="dk1"/>
                </a:solidFill>
                <a:latin typeface="Montserrat"/>
                <a:ea typeface="Montserrat"/>
                <a:cs typeface="Montserrat"/>
                <a:sym typeface="Montserrat"/>
              </a:rPr>
              <a:t>Retention</a:t>
            </a:r>
            <a:r>
              <a:rPr lang="en">
                <a:solidFill>
                  <a:schemeClr val="dk1"/>
                </a:solidFill>
                <a:latin typeface="Montserrat"/>
                <a:ea typeface="Montserrat"/>
                <a:cs typeface="Montserrat"/>
                <a:sym typeface="Montserrat"/>
              </a:rPr>
              <a:t>		Whether you need it for auditing, to meet compliance requirements, or forensic analysis and threat hunting, long term access to your monitoring data is important. Red Canary delivers full access to all of your raw and normalized telemetry data for a full year, whenever you need it. This gives you access to low-cost, hassle-free storage and recovery that you can’t get anywhere else.</a:t>
            </a:r>
            <a:endParaRPr>
              <a:solidFill>
                <a:schemeClr val="dk1"/>
              </a:solidFill>
              <a:latin typeface="Montserrat"/>
              <a:ea typeface="Montserrat"/>
              <a:cs typeface="Montserrat"/>
              <a:sym typeface="Montserrat"/>
            </a:endParaRPr>
          </a:p>
          <a:p>
            <a:pPr indent="-298450" lvl="1" marL="914400" marR="0" rtl="0" algn="l">
              <a:lnSpc>
                <a:spcPct val="115000"/>
              </a:lnSpc>
              <a:spcBef>
                <a:spcPts val="0"/>
              </a:spcBef>
              <a:spcAft>
                <a:spcPts val="0"/>
              </a:spcAft>
              <a:buClr>
                <a:schemeClr val="dk1"/>
              </a:buClr>
              <a:buSzPts val="1100"/>
              <a:buFont typeface="Montserrat"/>
              <a:buAutoNum type="alphaLcPeriod"/>
            </a:pPr>
            <a:r>
              <a:rPr b="1" lang="en">
                <a:solidFill>
                  <a:schemeClr val="dk1"/>
                </a:solidFill>
                <a:latin typeface="Montserrat"/>
                <a:ea typeface="Montserrat"/>
                <a:cs typeface="Montserrat"/>
                <a:sym typeface="Montserrat"/>
              </a:rPr>
              <a:t>Portability</a:t>
            </a:r>
            <a:r>
              <a:rPr lang="en">
                <a:solidFill>
                  <a:schemeClr val="dk1"/>
                </a:solidFill>
                <a:latin typeface="Montserrat"/>
                <a:ea typeface="Montserrat"/>
                <a:cs typeface="Montserrat"/>
                <a:sym typeface="Montserrat"/>
              </a:rPr>
              <a:t>		No matter what the use case, you need telemetry data portability for use by any number of external solutions. Red Canary allows you to selectively export raw and/or normalized telemetry data to any destination. Your team and tools always have access to your data at any time for any reason.</a:t>
            </a:r>
            <a:endParaRPr>
              <a:solidFill>
                <a:schemeClr val="dk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dk1"/>
              </a:buClr>
              <a:buSzPts val="1100"/>
              <a:buAutoNum type="alphaLcPeriod"/>
            </a:pPr>
            <a:r>
              <a:rPr b="1" lang="en">
                <a:solidFill>
                  <a:schemeClr val="dk1"/>
                </a:solidFill>
                <a:latin typeface="Montserrat"/>
                <a:ea typeface="Montserrat"/>
                <a:cs typeface="Montserrat"/>
                <a:sym typeface="Montserrat"/>
              </a:rPr>
              <a:t>Search</a:t>
            </a:r>
            <a:r>
              <a:rPr lang="en">
                <a:solidFill>
                  <a:schemeClr val="dk1"/>
                </a:solidFill>
                <a:latin typeface="Montserrat"/>
                <a:ea typeface="Montserrat"/>
                <a:cs typeface="Montserrat"/>
                <a:sym typeface="Montserrat"/>
              </a:rPr>
              <a:t>		Effective forensic investigations, incident response, threat hunting and other threat management activities require rapid access to any relevant data. Red Canary allows you to quickly and easily search your telemetry data to support any use case. This means you spend less time trying to find meaningful data and more time effectively using it to secure your environment.</a:t>
            </a:r>
            <a:endParaRPr>
              <a:solidFill>
                <a:schemeClr val="dk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dk1"/>
              </a:buClr>
              <a:buSzPts val="1100"/>
              <a:buAutoNum type="alphaLcPeriod"/>
            </a:pPr>
            <a:r>
              <a:rPr b="1" lang="en">
                <a:solidFill>
                  <a:schemeClr val="dk1"/>
                </a:solidFill>
                <a:latin typeface="Montserrat"/>
                <a:ea typeface="Montserrat"/>
                <a:cs typeface="Montserrat"/>
                <a:sym typeface="Montserrat"/>
              </a:rPr>
              <a:t>Visualization</a:t>
            </a:r>
            <a:r>
              <a:rPr lang="en">
                <a:solidFill>
                  <a:schemeClr val="dk1"/>
                </a:solidFill>
                <a:latin typeface="Montserrat"/>
                <a:ea typeface="Montserrat"/>
                <a:cs typeface="Montserrat"/>
                <a:sym typeface="Montserrat"/>
              </a:rPr>
              <a:t>	Relying solely on text-based alarms and investigations is an inefficient process that limits your ability to see the bigger picture and slows down detection and  response times. Red Canary delivers powerful contextual visualization with intuitive navigation to quickly identify broader attack patterns and trends. This makes it easier for you to see and understand what’s happening on your endpoints so that you can detect and respond to threats faster.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5451ab033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55451ab033_0_8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50">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50" name="Shape 50"/>
        <p:cNvGrpSpPr/>
        <p:nvPr/>
      </p:nvGrpSpPr>
      <p:grpSpPr>
        <a:xfrm>
          <a:off x="0" y="0"/>
          <a:ext cx="0" cy="0"/>
          <a:chOff x="0" y="0"/>
          <a:chExt cx="0" cy="0"/>
        </a:xfrm>
      </p:grpSpPr>
      <p:sp>
        <p:nvSpPr>
          <p:cNvPr id="51" name="Google Shape;51;p13"/>
          <p:cNvSpPr/>
          <p:nvPr/>
        </p:nvSpPr>
        <p:spPr>
          <a:xfrm>
            <a:off x="-12960" y="-15487"/>
            <a:ext cx="9156900" cy="5156400"/>
          </a:xfrm>
          <a:prstGeom prst="rect">
            <a:avLst/>
          </a:prstGeom>
          <a:solidFill>
            <a:srgbClr val="000000"/>
          </a:solidFill>
          <a:ln cap="flat" cmpd="sng" w="9525">
            <a:solidFill>
              <a:srgbClr val="000000"/>
            </a:solidFill>
            <a:prstDash val="solid"/>
            <a:round/>
            <a:headEnd len="sm" w="sm" type="none"/>
            <a:tailEnd len="sm" w="sm" type="none"/>
          </a:ln>
        </p:spPr>
        <p:txBody>
          <a:bodyPr anchorCtr="0" anchor="b" bIns="45700" lIns="45700" spcFirstLastPara="1" rIns="45700" wrap="square" tIns="45700">
            <a:noAutofit/>
          </a:bodyPr>
          <a:lstStyle/>
          <a:p>
            <a:pPr indent="0" lvl="0" marL="0" marR="0" rtl="0" algn="ctr">
              <a:lnSpc>
                <a:spcPct val="120000"/>
              </a:lnSpc>
              <a:spcBef>
                <a:spcPts val="0"/>
              </a:spcBef>
              <a:spcAft>
                <a:spcPts val="0"/>
              </a:spcAft>
              <a:buClr>
                <a:srgbClr val="808080"/>
              </a:buClr>
              <a:buFont typeface="Corbel"/>
              <a:buNone/>
            </a:pPr>
            <a:r>
              <a:t/>
            </a:r>
            <a:endParaRPr b="0" i="0" sz="1100" u="none" cap="none" strike="noStrike">
              <a:solidFill>
                <a:srgbClr val="808080"/>
              </a:solidFill>
              <a:latin typeface="Corbel"/>
              <a:ea typeface="Corbel"/>
              <a:cs typeface="Corbel"/>
              <a:sym typeface="Corbel"/>
            </a:endParaRPr>
          </a:p>
        </p:txBody>
      </p:sp>
      <p:sp>
        <p:nvSpPr>
          <p:cNvPr id="52" name="Google Shape;52;p13"/>
          <p:cNvSpPr/>
          <p:nvPr/>
        </p:nvSpPr>
        <p:spPr>
          <a:xfrm>
            <a:off x="3605032" y="4877575"/>
            <a:ext cx="1933800" cy="218400"/>
          </a:xfrm>
          <a:prstGeom prst="rect">
            <a:avLst/>
          </a:prstGeom>
          <a:noFill/>
          <a:ln>
            <a:noFill/>
          </a:ln>
        </p:spPr>
        <p:txBody>
          <a:bodyPr anchorCtr="0" anchor="t" bIns="45700" lIns="45700" spcFirstLastPara="1" rIns="45700" wrap="square" tIns="45700">
            <a:noAutofit/>
          </a:bodyPr>
          <a:lstStyle/>
          <a:p>
            <a:pPr indent="0" lvl="0" marL="0" marR="0" rtl="0" algn="ctr">
              <a:lnSpc>
                <a:spcPct val="120000"/>
              </a:lnSpc>
              <a:spcBef>
                <a:spcPts val="0"/>
              </a:spcBef>
              <a:spcAft>
                <a:spcPts val="0"/>
              </a:spcAft>
              <a:buClr>
                <a:srgbClr val="808080"/>
              </a:buClr>
              <a:buFont typeface="Arial"/>
              <a:buNone/>
            </a:pPr>
            <a:r>
              <a:rPr b="0" i="0" lang="en" sz="800" u="none" cap="none" strike="noStrike">
                <a:solidFill>
                  <a:srgbClr val="808080"/>
                </a:solidFill>
                <a:latin typeface="Arial"/>
                <a:ea typeface="Arial"/>
                <a:cs typeface="Arial"/>
                <a:sym typeface="Arial"/>
              </a:rPr>
              <a:t>Red Canary Proprietary and Confidential</a:t>
            </a:r>
            <a:endParaRPr/>
          </a:p>
        </p:txBody>
      </p:sp>
      <p:sp>
        <p:nvSpPr>
          <p:cNvPr id="53" name="Google Shape;53;p13"/>
          <p:cNvSpPr txBox="1"/>
          <p:nvPr>
            <p:ph idx="12" type="sldNum"/>
          </p:nvPr>
        </p:nvSpPr>
        <p:spPr>
          <a:xfrm>
            <a:off x="8469649" y="4860838"/>
            <a:ext cx="217200" cy="218400"/>
          </a:xfrm>
          <a:prstGeom prst="rect">
            <a:avLst/>
          </a:prstGeom>
          <a:noFill/>
          <a:ln>
            <a:noFill/>
          </a:ln>
        </p:spPr>
        <p:txBody>
          <a:bodyPr anchorCtr="0" anchor="t" bIns="45700" lIns="45700" spcFirstLastPara="1" rIns="45700" wrap="square" tIns="45700">
            <a:noAutofit/>
          </a:bodyPr>
          <a:lstStyle>
            <a:lvl1pPr indent="0" lvl="0"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1pPr>
            <a:lvl2pPr indent="0" lvl="1"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2pPr>
            <a:lvl3pPr indent="0" lvl="2"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3pPr>
            <a:lvl4pPr indent="0" lvl="3"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4pPr>
            <a:lvl5pPr indent="0" lvl="4"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5pPr>
            <a:lvl6pPr indent="0" lvl="5"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6pPr>
            <a:lvl7pPr indent="0" lvl="6"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7pPr>
            <a:lvl8pPr indent="0" lvl="7"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8pPr>
            <a:lvl9pPr indent="0" lvl="8"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
        <p:nvSpPr>
          <p:cNvPr id="54" name="Google Shape;54;p13"/>
          <p:cNvSpPr/>
          <p:nvPr/>
        </p:nvSpPr>
        <p:spPr>
          <a:xfrm>
            <a:off x="0" y="-1"/>
            <a:ext cx="9144000" cy="88500"/>
          </a:xfrm>
          <a:prstGeom prst="rect">
            <a:avLst/>
          </a:prstGeom>
          <a:solidFill>
            <a:srgbClr val="C2001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orbel"/>
              <a:buNone/>
            </a:pPr>
            <a:r>
              <a:t/>
            </a:r>
            <a:endParaRPr b="0" i="0" sz="1000" u="none" cap="none" strike="noStrike">
              <a:solidFill>
                <a:srgbClr val="FFFFFF"/>
              </a:solidFill>
              <a:latin typeface="Corbel"/>
              <a:ea typeface="Corbel"/>
              <a:cs typeface="Corbel"/>
              <a:sym typeface="Corbe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57" name="Google Shape;57;p14"/>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 name="Google Shape;58;p14"/>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9" name="Google Shape;59;p14"/>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5200"/>
              <a:buFont typeface="Arial"/>
              <a:buNone/>
              <a:defRPr sz="5200">
                <a:solidFill>
                  <a:schemeClr val="dk1"/>
                </a:solidFill>
              </a:defRPr>
            </a:lvl2pPr>
            <a:lvl3pPr indent="0" lvl="2" rtl="0" algn="ctr">
              <a:spcBef>
                <a:spcPts val="0"/>
              </a:spcBef>
              <a:spcAft>
                <a:spcPts val="0"/>
              </a:spcAft>
              <a:buClr>
                <a:schemeClr val="dk1"/>
              </a:buClr>
              <a:buSzPts val="5200"/>
              <a:buFont typeface="Arial"/>
              <a:buNone/>
              <a:defRPr sz="5200">
                <a:solidFill>
                  <a:schemeClr val="dk1"/>
                </a:solidFill>
              </a:defRPr>
            </a:lvl3pPr>
            <a:lvl4pPr indent="0" lvl="3" rtl="0" algn="ctr">
              <a:spcBef>
                <a:spcPts val="0"/>
              </a:spcBef>
              <a:spcAft>
                <a:spcPts val="0"/>
              </a:spcAft>
              <a:buClr>
                <a:schemeClr val="dk1"/>
              </a:buClr>
              <a:buSzPts val="5200"/>
              <a:buFont typeface="Arial"/>
              <a:buNone/>
              <a:defRPr sz="5200">
                <a:solidFill>
                  <a:schemeClr val="dk1"/>
                </a:solidFill>
              </a:defRPr>
            </a:lvl4pPr>
            <a:lvl5pPr indent="0" lvl="4" rtl="0" algn="ctr">
              <a:spcBef>
                <a:spcPts val="0"/>
              </a:spcBef>
              <a:spcAft>
                <a:spcPts val="0"/>
              </a:spcAft>
              <a:buClr>
                <a:schemeClr val="dk1"/>
              </a:buClr>
              <a:buSzPts val="5200"/>
              <a:buFont typeface="Arial"/>
              <a:buNone/>
              <a:defRPr sz="5200">
                <a:solidFill>
                  <a:schemeClr val="dk1"/>
                </a:solidFill>
              </a:defRPr>
            </a:lvl5pPr>
            <a:lvl6pPr indent="0" lvl="5" rtl="0" algn="ctr">
              <a:spcBef>
                <a:spcPts val="0"/>
              </a:spcBef>
              <a:spcAft>
                <a:spcPts val="0"/>
              </a:spcAft>
              <a:buClr>
                <a:schemeClr val="dk1"/>
              </a:buClr>
              <a:buSzPts val="5200"/>
              <a:buFont typeface="Arial"/>
              <a:buNone/>
              <a:defRPr sz="5200">
                <a:solidFill>
                  <a:schemeClr val="dk1"/>
                </a:solidFill>
              </a:defRPr>
            </a:lvl6pPr>
            <a:lvl7pPr indent="0" lvl="6" rtl="0" algn="ctr">
              <a:spcBef>
                <a:spcPts val="0"/>
              </a:spcBef>
              <a:spcAft>
                <a:spcPts val="0"/>
              </a:spcAft>
              <a:buClr>
                <a:schemeClr val="dk1"/>
              </a:buClr>
              <a:buSzPts val="5200"/>
              <a:buFont typeface="Arial"/>
              <a:buNone/>
              <a:defRPr sz="5200">
                <a:solidFill>
                  <a:schemeClr val="dk1"/>
                </a:solidFill>
              </a:defRPr>
            </a:lvl7pPr>
            <a:lvl8pPr indent="0" lvl="7" rtl="0" algn="ctr">
              <a:spcBef>
                <a:spcPts val="0"/>
              </a:spcBef>
              <a:spcAft>
                <a:spcPts val="0"/>
              </a:spcAft>
              <a:buClr>
                <a:schemeClr val="dk1"/>
              </a:buClr>
              <a:buSzPts val="5200"/>
              <a:buFont typeface="Arial"/>
              <a:buNone/>
              <a:defRPr sz="5200">
                <a:solidFill>
                  <a:schemeClr val="dk1"/>
                </a:solidFill>
              </a:defRPr>
            </a:lvl8pPr>
            <a:lvl9pPr indent="0" lvl="8" rtl="0" algn="ctr">
              <a:spcBef>
                <a:spcPts val="0"/>
              </a:spcBef>
              <a:spcAft>
                <a:spcPts val="0"/>
              </a:spcAft>
              <a:buClr>
                <a:schemeClr val="dk1"/>
              </a:buClr>
              <a:buSzPts val="5200"/>
              <a:buFont typeface="Arial"/>
              <a:buNone/>
              <a:defRPr sz="5200">
                <a:solidFill>
                  <a:schemeClr val="dk1"/>
                </a:solidFill>
              </a:defRPr>
            </a:lvl9pPr>
          </a:lstStyle>
          <a:p/>
        </p:txBody>
      </p:sp>
      <p:sp>
        <p:nvSpPr>
          <p:cNvPr id="67" name="Google Shape;67;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71" name="Google Shape;71;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2" name="Google Shape;7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600"/>
              <a:buFont typeface="Arial"/>
              <a:buNone/>
              <a:defRPr sz="3600">
                <a:solidFill>
                  <a:schemeClr val="dk1"/>
                </a:solidFill>
              </a:defRPr>
            </a:lvl2pPr>
            <a:lvl3pPr indent="0" lvl="2" rtl="0" algn="ctr">
              <a:spcBef>
                <a:spcPts val="0"/>
              </a:spcBef>
              <a:spcAft>
                <a:spcPts val="0"/>
              </a:spcAft>
              <a:buClr>
                <a:schemeClr val="dk1"/>
              </a:buClr>
              <a:buSzPts val="3600"/>
              <a:buFont typeface="Arial"/>
              <a:buNone/>
              <a:defRPr sz="3600">
                <a:solidFill>
                  <a:schemeClr val="dk1"/>
                </a:solidFill>
              </a:defRPr>
            </a:lvl3pPr>
            <a:lvl4pPr indent="0" lvl="3" rtl="0" algn="ctr">
              <a:spcBef>
                <a:spcPts val="0"/>
              </a:spcBef>
              <a:spcAft>
                <a:spcPts val="0"/>
              </a:spcAft>
              <a:buClr>
                <a:schemeClr val="dk1"/>
              </a:buClr>
              <a:buSzPts val="3600"/>
              <a:buFont typeface="Arial"/>
              <a:buNone/>
              <a:defRPr sz="3600">
                <a:solidFill>
                  <a:schemeClr val="dk1"/>
                </a:solidFill>
              </a:defRPr>
            </a:lvl4pPr>
            <a:lvl5pPr indent="0" lvl="4" rtl="0" algn="ctr">
              <a:spcBef>
                <a:spcPts val="0"/>
              </a:spcBef>
              <a:spcAft>
                <a:spcPts val="0"/>
              </a:spcAft>
              <a:buClr>
                <a:schemeClr val="dk1"/>
              </a:buClr>
              <a:buSzPts val="3600"/>
              <a:buFont typeface="Arial"/>
              <a:buNone/>
              <a:defRPr sz="3600">
                <a:solidFill>
                  <a:schemeClr val="dk1"/>
                </a:solidFill>
              </a:defRPr>
            </a:lvl5pPr>
            <a:lvl6pPr indent="0" lvl="5" rtl="0" algn="ctr">
              <a:spcBef>
                <a:spcPts val="0"/>
              </a:spcBef>
              <a:spcAft>
                <a:spcPts val="0"/>
              </a:spcAft>
              <a:buClr>
                <a:schemeClr val="dk1"/>
              </a:buClr>
              <a:buSzPts val="3600"/>
              <a:buFont typeface="Arial"/>
              <a:buNone/>
              <a:defRPr sz="3600">
                <a:solidFill>
                  <a:schemeClr val="dk1"/>
                </a:solidFill>
              </a:defRPr>
            </a:lvl6pPr>
            <a:lvl7pPr indent="0" lvl="6" rtl="0" algn="ctr">
              <a:spcBef>
                <a:spcPts val="0"/>
              </a:spcBef>
              <a:spcAft>
                <a:spcPts val="0"/>
              </a:spcAft>
              <a:buClr>
                <a:schemeClr val="dk1"/>
              </a:buClr>
              <a:buSzPts val="3600"/>
              <a:buFont typeface="Arial"/>
              <a:buNone/>
              <a:defRPr sz="3600">
                <a:solidFill>
                  <a:schemeClr val="dk1"/>
                </a:solidFill>
              </a:defRPr>
            </a:lvl7pPr>
            <a:lvl8pPr indent="0" lvl="7" rtl="0" algn="ctr">
              <a:spcBef>
                <a:spcPts val="0"/>
              </a:spcBef>
              <a:spcAft>
                <a:spcPts val="0"/>
              </a:spcAft>
              <a:buClr>
                <a:schemeClr val="dk1"/>
              </a:buClr>
              <a:buSzPts val="3600"/>
              <a:buFont typeface="Arial"/>
              <a:buNone/>
              <a:defRPr sz="3600">
                <a:solidFill>
                  <a:schemeClr val="dk1"/>
                </a:solidFill>
              </a:defRPr>
            </a:lvl8pPr>
            <a:lvl9pPr indent="0" lvl="8" rtl="0" algn="ctr">
              <a:spcBef>
                <a:spcPts val="0"/>
              </a:spcBef>
              <a:spcAft>
                <a:spcPts val="0"/>
              </a:spcAft>
              <a:buClr>
                <a:schemeClr val="dk1"/>
              </a:buClr>
              <a:buSzPts val="3600"/>
              <a:buFont typeface="Arial"/>
              <a:buNone/>
              <a:defRPr sz="3600">
                <a:solidFill>
                  <a:schemeClr val="dk1"/>
                </a:solidFill>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78" name="Google Shape;78;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79" name="Google Shape;79;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83" name="Google Shape;8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4" name="Shape 84"/>
        <p:cNvGrpSpPr/>
        <p:nvPr/>
      </p:nvGrpSpPr>
      <p:grpSpPr>
        <a:xfrm>
          <a:off x="0" y="0"/>
          <a:ext cx="0" cy="0"/>
          <a:chOff x="0" y="0"/>
          <a:chExt cx="0" cy="0"/>
        </a:xfrm>
      </p:grpSpPr>
      <p:sp>
        <p:nvSpPr>
          <p:cNvPr id="85" name="Google Shape;85;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400"/>
              <a:buFont typeface="Arial"/>
              <a:buNone/>
              <a:defRPr sz="2400">
                <a:solidFill>
                  <a:schemeClr val="dk1"/>
                </a:solidFill>
              </a:defRPr>
            </a:lvl2pPr>
            <a:lvl3pPr indent="0" lvl="2" rtl="0">
              <a:spcBef>
                <a:spcPts val="0"/>
              </a:spcBef>
              <a:spcAft>
                <a:spcPts val="0"/>
              </a:spcAft>
              <a:buClr>
                <a:schemeClr val="dk1"/>
              </a:buClr>
              <a:buSzPts val="2400"/>
              <a:buFont typeface="Arial"/>
              <a:buNone/>
              <a:defRPr sz="2400">
                <a:solidFill>
                  <a:schemeClr val="dk1"/>
                </a:solidFill>
              </a:defRPr>
            </a:lvl3pPr>
            <a:lvl4pPr indent="0" lvl="3" rtl="0">
              <a:spcBef>
                <a:spcPts val="0"/>
              </a:spcBef>
              <a:spcAft>
                <a:spcPts val="0"/>
              </a:spcAft>
              <a:buClr>
                <a:schemeClr val="dk1"/>
              </a:buClr>
              <a:buSzPts val="2400"/>
              <a:buFont typeface="Arial"/>
              <a:buNone/>
              <a:defRPr sz="2400">
                <a:solidFill>
                  <a:schemeClr val="dk1"/>
                </a:solidFill>
              </a:defRPr>
            </a:lvl4pPr>
            <a:lvl5pPr indent="0" lvl="4" rtl="0">
              <a:spcBef>
                <a:spcPts val="0"/>
              </a:spcBef>
              <a:spcAft>
                <a:spcPts val="0"/>
              </a:spcAft>
              <a:buClr>
                <a:schemeClr val="dk1"/>
              </a:buClr>
              <a:buSzPts val="2400"/>
              <a:buFont typeface="Arial"/>
              <a:buNone/>
              <a:defRPr sz="2400">
                <a:solidFill>
                  <a:schemeClr val="dk1"/>
                </a:solidFill>
              </a:defRPr>
            </a:lvl5pPr>
            <a:lvl6pPr indent="0" lvl="5" rtl="0">
              <a:spcBef>
                <a:spcPts val="0"/>
              </a:spcBef>
              <a:spcAft>
                <a:spcPts val="0"/>
              </a:spcAft>
              <a:buClr>
                <a:schemeClr val="dk1"/>
              </a:buClr>
              <a:buSzPts val="2400"/>
              <a:buFont typeface="Arial"/>
              <a:buNone/>
              <a:defRPr sz="2400">
                <a:solidFill>
                  <a:schemeClr val="dk1"/>
                </a:solidFill>
              </a:defRPr>
            </a:lvl6pPr>
            <a:lvl7pPr indent="0" lvl="6" rtl="0">
              <a:spcBef>
                <a:spcPts val="0"/>
              </a:spcBef>
              <a:spcAft>
                <a:spcPts val="0"/>
              </a:spcAft>
              <a:buClr>
                <a:schemeClr val="dk1"/>
              </a:buClr>
              <a:buSzPts val="2400"/>
              <a:buFont typeface="Arial"/>
              <a:buNone/>
              <a:defRPr sz="2400">
                <a:solidFill>
                  <a:schemeClr val="dk1"/>
                </a:solidFill>
              </a:defRPr>
            </a:lvl7pPr>
            <a:lvl8pPr indent="0" lvl="7" rtl="0">
              <a:spcBef>
                <a:spcPts val="0"/>
              </a:spcBef>
              <a:spcAft>
                <a:spcPts val="0"/>
              </a:spcAft>
              <a:buClr>
                <a:schemeClr val="dk1"/>
              </a:buClr>
              <a:buSzPts val="2400"/>
              <a:buFont typeface="Arial"/>
              <a:buNone/>
              <a:defRPr sz="2400">
                <a:solidFill>
                  <a:schemeClr val="dk1"/>
                </a:solidFill>
              </a:defRPr>
            </a:lvl8pPr>
            <a:lvl9pPr indent="0" lvl="8" rtl="0">
              <a:spcBef>
                <a:spcPts val="0"/>
              </a:spcBef>
              <a:spcAft>
                <a:spcPts val="0"/>
              </a:spcAft>
              <a:buClr>
                <a:schemeClr val="dk1"/>
              </a:buClr>
              <a:buSzPts val="2400"/>
              <a:buFont typeface="Arial"/>
              <a:buNone/>
              <a:defRPr sz="2400">
                <a:solidFill>
                  <a:schemeClr val="dk1"/>
                </a:solidFill>
              </a:defRPr>
            </a:lvl9pPr>
          </a:lstStyle>
          <a:p/>
        </p:txBody>
      </p:sp>
      <p:sp>
        <p:nvSpPr>
          <p:cNvPr id="86" name="Google Shape;86;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87" name="Google Shape;8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8" name="Shape 88"/>
        <p:cNvGrpSpPr/>
        <p:nvPr/>
      </p:nvGrpSpPr>
      <p:grpSpPr>
        <a:xfrm>
          <a:off x="0" y="0"/>
          <a:ext cx="0" cy="0"/>
          <a:chOff x="0" y="0"/>
          <a:chExt cx="0" cy="0"/>
        </a:xfrm>
      </p:grpSpPr>
      <p:sp>
        <p:nvSpPr>
          <p:cNvPr id="89" name="Google Shape;89;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4800"/>
              <a:buFont typeface="Arial"/>
              <a:buNone/>
              <a:defRPr sz="4800">
                <a:solidFill>
                  <a:schemeClr val="dk1"/>
                </a:solidFill>
              </a:defRPr>
            </a:lvl2pPr>
            <a:lvl3pPr indent="0" lvl="2" rtl="0">
              <a:spcBef>
                <a:spcPts val="0"/>
              </a:spcBef>
              <a:spcAft>
                <a:spcPts val="0"/>
              </a:spcAft>
              <a:buClr>
                <a:schemeClr val="dk1"/>
              </a:buClr>
              <a:buSzPts val="4800"/>
              <a:buFont typeface="Arial"/>
              <a:buNone/>
              <a:defRPr sz="4800">
                <a:solidFill>
                  <a:schemeClr val="dk1"/>
                </a:solidFill>
              </a:defRPr>
            </a:lvl3pPr>
            <a:lvl4pPr indent="0" lvl="3" rtl="0">
              <a:spcBef>
                <a:spcPts val="0"/>
              </a:spcBef>
              <a:spcAft>
                <a:spcPts val="0"/>
              </a:spcAft>
              <a:buClr>
                <a:schemeClr val="dk1"/>
              </a:buClr>
              <a:buSzPts val="4800"/>
              <a:buFont typeface="Arial"/>
              <a:buNone/>
              <a:defRPr sz="4800">
                <a:solidFill>
                  <a:schemeClr val="dk1"/>
                </a:solidFill>
              </a:defRPr>
            </a:lvl4pPr>
            <a:lvl5pPr indent="0" lvl="4" rtl="0">
              <a:spcBef>
                <a:spcPts val="0"/>
              </a:spcBef>
              <a:spcAft>
                <a:spcPts val="0"/>
              </a:spcAft>
              <a:buClr>
                <a:schemeClr val="dk1"/>
              </a:buClr>
              <a:buSzPts val="4800"/>
              <a:buFont typeface="Arial"/>
              <a:buNone/>
              <a:defRPr sz="4800">
                <a:solidFill>
                  <a:schemeClr val="dk1"/>
                </a:solidFill>
              </a:defRPr>
            </a:lvl5pPr>
            <a:lvl6pPr indent="0" lvl="5" rtl="0">
              <a:spcBef>
                <a:spcPts val="0"/>
              </a:spcBef>
              <a:spcAft>
                <a:spcPts val="0"/>
              </a:spcAft>
              <a:buClr>
                <a:schemeClr val="dk1"/>
              </a:buClr>
              <a:buSzPts val="4800"/>
              <a:buFont typeface="Arial"/>
              <a:buNone/>
              <a:defRPr sz="4800">
                <a:solidFill>
                  <a:schemeClr val="dk1"/>
                </a:solidFill>
              </a:defRPr>
            </a:lvl6pPr>
            <a:lvl7pPr indent="0" lvl="6" rtl="0">
              <a:spcBef>
                <a:spcPts val="0"/>
              </a:spcBef>
              <a:spcAft>
                <a:spcPts val="0"/>
              </a:spcAft>
              <a:buClr>
                <a:schemeClr val="dk1"/>
              </a:buClr>
              <a:buSzPts val="4800"/>
              <a:buFont typeface="Arial"/>
              <a:buNone/>
              <a:defRPr sz="4800">
                <a:solidFill>
                  <a:schemeClr val="dk1"/>
                </a:solidFill>
              </a:defRPr>
            </a:lvl7pPr>
            <a:lvl8pPr indent="0" lvl="7" rtl="0">
              <a:spcBef>
                <a:spcPts val="0"/>
              </a:spcBef>
              <a:spcAft>
                <a:spcPts val="0"/>
              </a:spcAft>
              <a:buClr>
                <a:schemeClr val="dk1"/>
              </a:buClr>
              <a:buSzPts val="4800"/>
              <a:buFont typeface="Arial"/>
              <a:buNone/>
              <a:defRPr sz="4800">
                <a:solidFill>
                  <a:schemeClr val="dk1"/>
                </a:solidFill>
              </a:defRPr>
            </a:lvl8pPr>
            <a:lvl9pPr indent="0" lvl="8" rtl="0">
              <a:spcBef>
                <a:spcPts val="0"/>
              </a:spcBef>
              <a:spcAft>
                <a:spcPts val="0"/>
              </a:spcAft>
              <a:buClr>
                <a:schemeClr val="dk1"/>
              </a:buClr>
              <a:buSzPts val="4800"/>
              <a:buFont typeface="Arial"/>
              <a:buNone/>
              <a:defRPr sz="4800">
                <a:solidFill>
                  <a:schemeClr val="dk1"/>
                </a:solidFill>
              </a:defRPr>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1" name="Shape 91"/>
        <p:cNvGrpSpPr/>
        <p:nvPr/>
      </p:nvGrpSpPr>
      <p:grpSpPr>
        <a:xfrm>
          <a:off x="0" y="0"/>
          <a:ext cx="0" cy="0"/>
          <a:chOff x="0" y="0"/>
          <a:chExt cx="0" cy="0"/>
        </a:xfrm>
      </p:grpSpPr>
      <p:sp>
        <p:nvSpPr>
          <p:cNvPr id="92" name="Google Shape;92;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4200"/>
              <a:buFont typeface="Arial"/>
              <a:buNone/>
              <a:defRPr sz="4200">
                <a:solidFill>
                  <a:schemeClr val="dk1"/>
                </a:solidFill>
              </a:defRPr>
            </a:lvl2pPr>
            <a:lvl3pPr indent="0" lvl="2" rtl="0" algn="ctr">
              <a:spcBef>
                <a:spcPts val="0"/>
              </a:spcBef>
              <a:spcAft>
                <a:spcPts val="0"/>
              </a:spcAft>
              <a:buClr>
                <a:schemeClr val="dk1"/>
              </a:buClr>
              <a:buSzPts val="4200"/>
              <a:buFont typeface="Arial"/>
              <a:buNone/>
              <a:defRPr sz="4200">
                <a:solidFill>
                  <a:schemeClr val="dk1"/>
                </a:solidFill>
              </a:defRPr>
            </a:lvl3pPr>
            <a:lvl4pPr indent="0" lvl="3" rtl="0" algn="ctr">
              <a:spcBef>
                <a:spcPts val="0"/>
              </a:spcBef>
              <a:spcAft>
                <a:spcPts val="0"/>
              </a:spcAft>
              <a:buClr>
                <a:schemeClr val="dk1"/>
              </a:buClr>
              <a:buSzPts val="4200"/>
              <a:buFont typeface="Arial"/>
              <a:buNone/>
              <a:defRPr sz="4200">
                <a:solidFill>
                  <a:schemeClr val="dk1"/>
                </a:solidFill>
              </a:defRPr>
            </a:lvl4pPr>
            <a:lvl5pPr indent="0" lvl="4" rtl="0" algn="ctr">
              <a:spcBef>
                <a:spcPts val="0"/>
              </a:spcBef>
              <a:spcAft>
                <a:spcPts val="0"/>
              </a:spcAft>
              <a:buClr>
                <a:schemeClr val="dk1"/>
              </a:buClr>
              <a:buSzPts val="4200"/>
              <a:buFont typeface="Arial"/>
              <a:buNone/>
              <a:defRPr sz="4200">
                <a:solidFill>
                  <a:schemeClr val="dk1"/>
                </a:solidFill>
              </a:defRPr>
            </a:lvl5pPr>
            <a:lvl6pPr indent="0" lvl="5" rtl="0" algn="ctr">
              <a:spcBef>
                <a:spcPts val="0"/>
              </a:spcBef>
              <a:spcAft>
                <a:spcPts val="0"/>
              </a:spcAft>
              <a:buClr>
                <a:schemeClr val="dk1"/>
              </a:buClr>
              <a:buSzPts val="4200"/>
              <a:buFont typeface="Arial"/>
              <a:buNone/>
              <a:defRPr sz="4200">
                <a:solidFill>
                  <a:schemeClr val="dk1"/>
                </a:solidFill>
              </a:defRPr>
            </a:lvl6pPr>
            <a:lvl7pPr indent="0" lvl="6" rtl="0" algn="ctr">
              <a:spcBef>
                <a:spcPts val="0"/>
              </a:spcBef>
              <a:spcAft>
                <a:spcPts val="0"/>
              </a:spcAft>
              <a:buClr>
                <a:schemeClr val="dk1"/>
              </a:buClr>
              <a:buSzPts val="4200"/>
              <a:buFont typeface="Arial"/>
              <a:buNone/>
              <a:defRPr sz="4200">
                <a:solidFill>
                  <a:schemeClr val="dk1"/>
                </a:solidFill>
              </a:defRPr>
            </a:lvl7pPr>
            <a:lvl8pPr indent="0" lvl="7" rtl="0" algn="ctr">
              <a:spcBef>
                <a:spcPts val="0"/>
              </a:spcBef>
              <a:spcAft>
                <a:spcPts val="0"/>
              </a:spcAft>
              <a:buClr>
                <a:schemeClr val="dk1"/>
              </a:buClr>
              <a:buSzPts val="4200"/>
              <a:buFont typeface="Arial"/>
              <a:buNone/>
              <a:defRPr sz="4200">
                <a:solidFill>
                  <a:schemeClr val="dk1"/>
                </a:solidFill>
              </a:defRPr>
            </a:lvl8pPr>
            <a:lvl9pPr indent="0" lvl="8" rtl="0" algn="ctr">
              <a:spcBef>
                <a:spcPts val="0"/>
              </a:spcBef>
              <a:spcAft>
                <a:spcPts val="0"/>
              </a:spcAft>
              <a:buClr>
                <a:schemeClr val="dk1"/>
              </a:buClr>
              <a:buSzPts val="4200"/>
              <a:buFont typeface="Arial"/>
              <a:buNone/>
              <a:defRPr sz="4200">
                <a:solidFill>
                  <a:schemeClr val="dk1"/>
                </a:solidFill>
              </a:defRPr>
            </a:lvl9pPr>
          </a:lstStyle>
          <a:p/>
        </p:txBody>
      </p:sp>
      <p:sp>
        <p:nvSpPr>
          <p:cNvPr id="94" name="Google Shape;94;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95" name="Google Shape;95;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6" name="Google Shape;9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7" name="Shape 97"/>
        <p:cNvGrpSpPr/>
        <p:nvPr/>
      </p:nvGrpSpPr>
      <p:grpSpPr>
        <a:xfrm>
          <a:off x="0" y="0"/>
          <a:ext cx="0" cy="0"/>
          <a:chOff x="0" y="0"/>
          <a:chExt cx="0" cy="0"/>
        </a:xfrm>
      </p:grpSpPr>
      <p:sp>
        <p:nvSpPr>
          <p:cNvPr id="98" name="Google Shape;98;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2000"/>
              <a:buFont typeface="Arial"/>
              <a:buNone/>
              <a:defRPr sz="12000">
                <a:solidFill>
                  <a:schemeClr val="dk1"/>
                </a:solidFill>
              </a:defRPr>
            </a:lvl2pPr>
            <a:lvl3pPr indent="0" lvl="2" rtl="0" algn="ctr">
              <a:spcBef>
                <a:spcPts val="0"/>
              </a:spcBef>
              <a:spcAft>
                <a:spcPts val="0"/>
              </a:spcAft>
              <a:buClr>
                <a:schemeClr val="dk1"/>
              </a:buClr>
              <a:buSzPts val="12000"/>
              <a:buFont typeface="Arial"/>
              <a:buNone/>
              <a:defRPr sz="12000">
                <a:solidFill>
                  <a:schemeClr val="dk1"/>
                </a:solidFill>
              </a:defRPr>
            </a:lvl3pPr>
            <a:lvl4pPr indent="0" lvl="3" rtl="0" algn="ctr">
              <a:spcBef>
                <a:spcPts val="0"/>
              </a:spcBef>
              <a:spcAft>
                <a:spcPts val="0"/>
              </a:spcAft>
              <a:buClr>
                <a:schemeClr val="dk1"/>
              </a:buClr>
              <a:buSzPts val="12000"/>
              <a:buFont typeface="Arial"/>
              <a:buNone/>
              <a:defRPr sz="12000">
                <a:solidFill>
                  <a:schemeClr val="dk1"/>
                </a:solidFill>
              </a:defRPr>
            </a:lvl4pPr>
            <a:lvl5pPr indent="0" lvl="4" rtl="0" algn="ctr">
              <a:spcBef>
                <a:spcPts val="0"/>
              </a:spcBef>
              <a:spcAft>
                <a:spcPts val="0"/>
              </a:spcAft>
              <a:buClr>
                <a:schemeClr val="dk1"/>
              </a:buClr>
              <a:buSzPts val="12000"/>
              <a:buFont typeface="Arial"/>
              <a:buNone/>
              <a:defRPr sz="12000">
                <a:solidFill>
                  <a:schemeClr val="dk1"/>
                </a:solidFill>
              </a:defRPr>
            </a:lvl5pPr>
            <a:lvl6pPr indent="0" lvl="5" rtl="0" algn="ctr">
              <a:spcBef>
                <a:spcPts val="0"/>
              </a:spcBef>
              <a:spcAft>
                <a:spcPts val="0"/>
              </a:spcAft>
              <a:buClr>
                <a:schemeClr val="dk1"/>
              </a:buClr>
              <a:buSzPts val="12000"/>
              <a:buFont typeface="Arial"/>
              <a:buNone/>
              <a:defRPr sz="12000">
                <a:solidFill>
                  <a:schemeClr val="dk1"/>
                </a:solidFill>
              </a:defRPr>
            </a:lvl6pPr>
            <a:lvl7pPr indent="0" lvl="6" rtl="0" algn="ctr">
              <a:spcBef>
                <a:spcPts val="0"/>
              </a:spcBef>
              <a:spcAft>
                <a:spcPts val="0"/>
              </a:spcAft>
              <a:buClr>
                <a:schemeClr val="dk1"/>
              </a:buClr>
              <a:buSzPts val="12000"/>
              <a:buFont typeface="Arial"/>
              <a:buNone/>
              <a:defRPr sz="12000">
                <a:solidFill>
                  <a:schemeClr val="dk1"/>
                </a:solidFill>
              </a:defRPr>
            </a:lvl7pPr>
            <a:lvl8pPr indent="0" lvl="7" rtl="0" algn="ctr">
              <a:spcBef>
                <a:spcPts val="0"/>
              </a:spcBef>
              <a:spcAft>
                <a:spcPts val="0"/>
              </a:spcAft>
              <a:buClr>
                <a:schemeClr val="dk1"/>
              </a:buClr>
              <a:buSzPts val="12000"/>
              <a:buFont typeface="Arial"/>
              <a:buNone/>
              <a:defRPr sz="12000">
                <a:solidFill>
                  <a:schemeClr val="dk1"/>
                </a:solidFill>
              </a:defRPr>
            </a:lvl8pPr>
            <a:lvl9pPr indent="0" lvl="8" rtl="0" algn="ctr">
              <a:spcBef>
                <a:spcPts val="0"/>
              </a:spcBef>
              <a:spcAft>
                <a:spcPts val="0"/>
              </a:spcAft>
              <a:buClr>
                <a:schemeClr val="dk1"/>
              </a:buClr>
              <a:buSzPts val="12000"/>
              <a:buFont typeface="Arial"/>
              <a:buNone/>
              <a:defRPr sz="12000">
                <a:solidFill>
                  <a:schemeClr val="dk1"/>
                </a:solidFill>
              </a:defRPr>
            </a:lvl9pPr>
          </a:lstStyle>
          <a:p/>
        </p:txBody>
      </p:sp>
      <p:sp>
        <p:nvSpPr>
          <p:cNvPr id="102" name="Google Shape;102;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 name="Shape 110"/>
        <p:cNvGrpSpPr/>
        <p:nvPr/>
      </p:nvGrpSpPr>
      <p:grpSpPr>
        <a:xfrm>
          <a:off x="0" y="0"/>
          <a:ext cx="0" cy="0"/>
          <a:chOff x="0" y="0"/>
          <a:chExt cx="0" cy="0"/>
        </a:xfrm>
      </p:grpSpPr>
      <p:sp>
        <p:nvSpPr>
          <p:cNvPr id="111" name="Google Shape;111;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 name="Google Shape;112;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 name="Google Shape;11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0" name="Google Shape;12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5" name="Google Shape;12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Google Shape;13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5" name="Google Shape;13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1" name="Google Shape;14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4" name="Google Shape;14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8" name="Google Shape;1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51" name="Shape 151"/>
        <p:cNvGrpSpPr/>
        <p:nvPr/>
      </p:nvGrpSpPr>
      <p:grpSpPr>
        <a:xfrm>
          <a:off x="0" y="0"/>
          <a:ext cx="0" cy="0"/>
          <a:chOff x="0" y="0"/>
          <a:chExt cx="0" cy="0"/>
        </a:xfrm>
      </p:grpSpPr>
      <p:sp>
        <p:nvSpPr>
          <p:cNvPr id="152" name="Google Shape;152;p39"/>
          <p:cNvSpPr/>
          <p:nvPr/>
        </p:nvSpPr>
        <p:spPr>
          <a:xfrm>
            <a:off x="-12960" y="-15487"/>
            <a:ext cx="9156900" cy="5156400"/>
          </a:xfrm>
          <a:prstGeom prst="rect">
            <a:avLst/>
          </a:prstGeom>
          <a:solidFill>
            <a:srgbClr val="000000"/>
          </a:solidFill>
          <a:ln cap="flat" cmpd="sng" w="9525">
            <a:solidFill>
              <a:srgbClr val="000000"/>
            </a:solidFill>
            <a:prstDash val="solid"/>
            <a:round/>
            <a:headEnd len="sm" w="sm" type="none"/>
            <a:tailEnd len="sm" w="sm" type="none"/>
          </a:ln>
        </p:spPr>
        <p:txBody>
          <a:bodyPr anchorCtr="0" anchor="b" bIns="45700" lIns="45700" spcFirstLastPara="1" rIns="45700" wrap="square" tIns="45700">
            <a:noAutofit/>
          </a:bodyPr>
          <a:lstStyle/>
          <a:p>
            <a:pPr indent="0" lvl="0" marL="0" marR="0" rtl="0" algn="ctr">
              <a:lnSpc>
                <a:spcPct val="120000"/>
              </a:lnSpc>
              <a:spcBef>
                <a:spcPts val="0"/>
              </a:spcBef>
              <a:spcAft>
                <a:spcPts val="0"/>
              </a:spcAft>
              <a:buClr>
                <a:srgbClr val="808080"/>
              </a:buClr>
              <a:buFont typeface="Corbel"/>
              <a:buNone/>
            </a:pPr>
            <a:r>
              <a:t/>
            </a:r>
            <a:endParaRPr b="0" i="0" sz="1100" u="none" cap="none" strike="noStrike">
              <a:solidFill>
                <a:srgbClr val="808080"/>
              </a:solidFill>
              <a:latin typeface="Corbel"/>
              <a:ea typeface="Corbel"/>
              <a:cs typeface="Corbel"/>
              <a:sym typeface="Corbel"/>
            </a:endParaRPr>
          </a:p>
        </p:txBody>
      </p:sp>
      <p:sp>
        <p:nvSpPr>
          <p:cNvPr id="153" name="Google Shape;153;p39"/>
          <p:cNvSpPr/>
          <p:nvPr/>
        </p:nvSpPr>
        <p:spPr>
          <a:xfrm>
            <a:off x="3605032" y="4877575"/>
            <a:ext cx="1933800" cy="218400"/>
          </a:xfrm>
          <a:prstGeom prst="rect">
            <a:avLst/>
          </a:prstGeom>
          <a:noFill/>
          <a:ln>
            <a:noFill/>
          </a:ln>
        </p:spPr>
        <p:txBody>
          <a:bodyPr anchorCtr="0" anchor="t" bIns="45700" lIns="45700" spcFirstLastPara="1" rIns="45700" wrap="square" tIns="45700">
            <a:noAutofit/>
          </a:bodyPr>
          <a:lstStyle/>
          <a:p>
            <a:pPr indent="0" lvl="0" marL="0" marR="0" rtl="0" algn="ctr">
              <a:lnSpc>
                <a:spcPct val="120000"/>
              </a:lnSpc>
              <a:spcBef>
                <a:spcPts val="0"/>
              </a:spcBef>
              <a:spcAft>
                <a:spcPts val="0"/>
              </a:spcAft>
              <a:buClr>
                <a:srgbClr val="808080"/>
              </a:buClr>
              <a:buFont typeface="Arial"/>
              <a:buNone/>
            </a:pPr>
            <a:r>
              <a:rPr b="0" i="0" lang="en" sz="800" u="none" cap="none" strike="noStrike">
                <a:solidFill>
                  <a:srgbClr val="808080"/>
                </a:solidFill>
                <a:latin typeface="Arial"/>
                <a:ea typeface="Arial"/>
                <a:cs typeface="Arial"/>
                <a:sym typeface="Arial"/>
              </a:rPr>
              <a:t>Red Canary Proprietary and Confidential</a:t>
            </a:r>
            <a:endParaRPr/>
          </a:p>
        </p:txBody>
      </p:sp>
      <p:sp>
        <p:nvSpPr>
          <p:cNvPr id="154" name="Google Shape;154;p39"/>
          <p:cNvSpPr txBox="1"/>
          <p:nvPr>
            <p:ph idx="12" type="sldNum"/>
          </p:nvPr>
        </p:nvSpPr>
        <p:spPr>
          <a:xfrm>
            <a:off x="8469649" y="4860838"/>
            <a:ext cx="217200" cy="218400"/>
          </a:xfrm>
          <a:prstGeom prst="rect">
            <a:avLst/>
          </a:prstGeom>
          <a:noFill/>
          <a:ln>
            <a:noFill/>
          </a:ln>
        </p:spPr>
        <p:txBody>
          <a:bodyPr anchorCtr="0" anchor="t" bIns="45700" lIns="45700" spcFirstLastPara="1" rIns="45700" wrap="square" tIns="45700">
            <a:noAutofit/>
          </a:bodyPr>
          <a:lstStyle>
            <a:lvl1pPr indent="0" lvl="0"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1pPr>
            <a:lvl2pPr indent="0" lvl="1"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2pPr>
            <a:lvl3pPr indent="0" lvl="2"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3pPr>
            <a:lvl4pPr indent="0" lvl="3"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4pPr>
            <a:lvl5pPr indent="0" lvl="4"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5pPr>
            <a:lvl6pPr indent="0" lvl="5"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6pPr>
            <a:lvl7pPr indent="0" lvl="6"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7pPr>
            <a:lvl8pPr indent="0" lvl="7"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8pPr>
            <a:lvl9pPr indent="0" lvl="8" marL="0" marR="0" rtl="0" algn="r">
              <a:lnSpc>
                <a:spcPct val="120000"/>
              </a:lnSpc>
              <a:spcBef>
                <a:spcPts val="0"/>
              </a:spcBef>
              <a:spcAft>
                <a:spcPts val="0"/>
              </a:spcAft>
              <a:buClr>
                <a:srgbClr val="808080"/>
              </a:buClr>
              <a:buFont typeface="Arial"/>
              <a:buNone/>
              <a:defRPr b="0" i="0" sz="800" u="none" cap="none" strike="noStrike">
                <a:solidFill>
                  <a:srgbClr val="80808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
        <p:nvSpPr>
          <p:cNvPr id="155" name="Google Shape;155;p39"/>
          <p:cNvSpPr/>
          <p:nvPr/>
        </p:nvSpPr>
        <p:spPr>
          <a:xfrm>
            <a:off x="0" y="-1"/>
            <a:ext cx="9144000" cy="88500"/>
          </a:xfrm>
          <a:prstGeom prst="rect">
            <a:avLst/>
          </a:prstGeom>
          <a:solidFill>
            <a:srgbClr val="C2001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Font typeface="Corbel"/>
              <a:buNone/>
            </a:pPr>
            <a:r>
              <a:t/>
            </a:r>
            <a:endParaRPr b="0" i="0" sz="1000" u="none" cap="none" strike="noStrike">
              <a:solidFill>
                <a:srgbClr val="FFFFFF"/>
              </a:solidFill>
              <a:latin typeface="Corbel"/>
              <a:ea typeface="Corbel"/>
              <a:cs typeface="Corbel"/>
              <a:sym typeface="Corbe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40"/>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58" name="Google Shape;158;p40"/>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40"/>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60" name="Google Shape;160;p40"/>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61" name="Google Shape;161;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5">
    <p:spTree>
      <p:nvGrpSpPr>
        <p:cNvPr id="162" name="Shape 16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theme" Target="../theme/theme2.xml"/><Relationship Id="rId14" Type="http://schemas.openxmlformats.org/officeDocument/2006/relationships/slideLayout" Target="../slideLayouts/slideLayout3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63" name="Google Shape;63;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6" name="Shape 106"/>
        <p:cNvGrpSpPr/>
        <p:nvPr/>
      </p:nvGrpSpPr>
      <p:grpSpPr>
        <a:xfrm>
          <a:off x="0" y="0"/>
          <a:ext cx="0" cy="0"/>
          <a:chOff x="0" y="0"/>
          <a:chExt cx="0" cy="0"/>
        </a:xfrm>
      </p:grpSpPr>
      <p:sp>
        <p:nvSpPr>
          <p:cNvPr id="107" name="Google Shape;10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8" name="Google Shape;10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image" Target="../media/image30.gif"/><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fortynorthsecurity.com/blog/introducing-c2concealer" TargetMode="External"/><Relationship Id="rId5" Type="http://schemas.openxmlformats.org/officeDocument/2006/relationships/hyperlink" Target="https://bluescreenofjeff.com/2017-08-30-randomized-malleable-c2-profiles-made-eas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hyperlink" Target="https://michaelkoczwara.medium.com/cobalt-strike-c2-hunting-with-shodan-c448d501a6e2" TargetMode="External"/><Relationship Id="rId6" Type="http://schemas.openxmlformats.org/officeDocument/2006/relationships/image" Target="../media/image26.png"/><Relationship Id="rId7" Type="http://schemas.openxmlformats.org/officeDocument/2006/relationships/hyperlink" Target="https://twitter.com/cobaltstrikebot" TargetMode="External"/><Relationship Id="rId8" Type="http://schemas.openxmlformats.org/officeDocument/2006/relationships/hyperlink" Target="https://redcanary.com/threat-detection-report/threats/cobalt-strik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gif"/><Relationship Id="rId4" Type="http://schemas.openxmlformats.org/officeDocument/2006/relationships/image" Target="../media/image2.gif"/><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hyperlink" Target="https://redcanary.com/blog/misbehaving-rats/" TargetMode="External"/><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hyperlink" Target="https://redcanary.com/blog/marshmallows-and-kerberoast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gif"/><Relationship Id="rId5"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s://www.joeware.net/freetools/tools/adfind/" TargetMode="External"/><Relationship Id="rId5" Type="http://schemas.openxmlformats.org/officeDocument/2006/relationships/image" Target="../media/image50.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52.png"/><Relationship Id="rId5"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60.png"/><Relationship Id="rId5"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hyperlink" Target="https://github.com/PowerShellMafia/PowerSploit/blob/master/Exfiltration/Get-GPPPassword.ps1" TargetMode="External"/><Relationship Id="rId5" Type="http://schemas.openxmlformats.org/officeDocument/2006/relationships/hyperlink" Target="https://github.com/outflanknl/Net-GPPPassword" TargetMode="External"/><Relationship Id="rId6"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hyperlink" Target="https://github.com/tevora-threat/SharpVie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hyperlink" Target="https://www.crowdstrike.com/blog/cve-2020-1472-zerologon-security-advisor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28.jp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67.png"/><Relationship Id="rId5" Type="http://schemas.openxmlformats.org/officeDocument/2006/relationships/image" Target="../media/image59.png"/><Relationship Id="rId6"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hyperlink" Target="https://redcanary.com/blog/rclone-mega-extortion/" TargetMode="External"/><Relationship Id="rId5" Type="http://schemas.openxmlformats.org/officeDocument/2006/relationships/image" Target="../media/image71.png"/><Relationship Id="rId6"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65.png"/><Relationship Id="rId5"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73.png"/><Relationship Id="rId5"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8.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hyperlink" Target="https://www.cnn.com/2022/03/30/politics/ukraine-hack-russian-ransomware-gang/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42"/>
          <p:cNvPicPr preferRelativeResize="0"/>
          <p:nvPr/>
        </p:nvPicPr>
        <p:blipFill>
          <a:blip r:embed="rId3">
            <a:alphaModFix/>
          </a:blip>
          <a:stretch>
            <a:fillRect/>
          </a:stretch>
        </p:blipFill>
        <p:spPr>
          <a:xfrm>
            <a:off x="1" y="0"/>
            <a:ext cx="9144000" cy="5143527"/>
          </a:xfrm>
          <a:prstGeom prst="rect">
            <a:avLst/>
          </a:prstGeom>
          <a:noFill/>
          <a:ln>
            <a:noFill/>
          </a:ln>
        </p:spPr>
      </p:pic>
      <p:cxnSp>
        <p:nvCxnSpPr>
          <p:cNvPr id="168" name="Google Shape;168;p42"/>
          <p:cNvCxnSpPr/>
          <p:nvPr/>
        </p:nvCxnSpPr>
        <p:spPr>
          <a:xfrm rot="10800000">
            <a:off x="858300" y="2883005"/>
            <a:ext cx="582000" cy="0"/>
          </a:xfrm>
          <a:prstGeom prst="straightConnector1">
            <a:avLst/>
          </a:prstGeom>
          <a:noFill/>
          <a:ln cap="flat" cmpd="sng" w="28575">
            <a:solidFill>
              <a:srgbClr val="CE232E"/>
            </a:solidFill>
            <a:prstDash val="solid"/>
            <a:round/>
            <a:headEnd len="med" w="med" type="none"/>
            <a:tailEnd len="med" w="med" type="none"/>
          </a:ln>
        </p:spPr>
      </p:cxnSp>
      <p:sp>
        <p:nvSpPr>
          <p:cNvPr id="169" name="Google Shape;169;p42"/>
          <p:cNvSpPr txBox="1"/>
          <p:nvPr/>
        </p:nvSpPr>
        <p:spPr>
          <a:xfrm>
            <a:off x="845775" y="1018300"/>
            <a:ext cx="4930800" cy="15354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400">
                <a:latin typeface="Source Sans Pro"/>
                <a:ea typeface="Source Sans Pro"/>
                <a:cs typeface="Source Sans Pro"/>
                <a:sym typeface="Source Sans Pro"/>
              </a:rPr>
              <a:t>The </a:t>
            </a:r>
            <a:r>
              <a:rPr b="1" lang="en" sz="4400">
                <a:latin typeface="Source Sans Pro"/>
                <a:ea typeface="Source Sans Pro"/>
                <a:cs typeface="Source Sans Pro"/>
                <a:sym typeface="Source Sans Pro"/>
              </a:rPr>
              <a:t>Monica Bellucci Fanclub</a:t>
            </a:r>
            <a:endParaRPr b="1" sz="4400">
              <a:latin typeface="Source Sans Pro"/>
              <a:ea typeface="Source Sans Pro"/>
              <a:cs typeface="Source Sans Pro"/>
              <a:sym typeface="Source Sans Pro"/>
            </a:endParaRPr>
          </a:p>
        </p:txBody>
      </p:sp>
      <p:sp>
        <p:nvSpPr>
          <p:cNvPr id="170" name="Google Shape;170;p42"/>
          <p:cNvSpPr txBox="1"/>
          <p:nvPr/>
        </p:nvSpPr>
        <p:spPr>
          <a:xfrm>
            <a:off x="1639125" y="2656850"/>
            <a:ext cx="3344100" cy="10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Light"/>
                <a:ea typeface="Source Sans Pro Light"/>
                <a:cs typeface="Source Sans Pro Light"/>
                <a:sym typeface="Source Sans Pro Light"/>
              </a:rPr>
              <a:t>Detection and Defense Lessons Learned from the Trickbot Forum</a:t>
            </a:r>
            <a:endParaRPr sz="1800">
              <a:latin typeface="Source Sans Pro Light"/>
              <a:ea typeface="Source Sans Pro Light"/>
              <a:cs typeface="Source Sans Pro Light"/>
              <a:sym typeface="Source Sans Pro Light"/>
            </a:endParaRPr>
          </a:p>
        </p:txBody>
      </p:sp>
      <p:pic>
        <p:nvPicPr>
          <p:cNvPr id="171" name="Google Shape;171;p42"/>
          <p:cNvPicPr preferRelativeResize="0"/>
          <p:nvPr/>
        </p:nvPicPr>
        <p:blipFill>
          <a:blip r:embed="rId4">
            <a:alphaModFix/>
          </a:blip>
          <a:stretch>
            <a:fillRect/>
          </a:stretch>
        </p:blipFill>
        <p:spPr>
          <a:xfrm>
            <a:off x="1363326" y="4576575"/>
            <a:ext cx="1106950" cy="32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pic>
        <p:nvPicPr>
          <p:cNvPr id="262" name="Google Shape;262;p51"/>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63" name="Google Shape;263;p51"/>
          <p:cNvSpPr/>
          <p:nvPr/>
        </p:nvSpPr>
        <p:spPr>
          <a:xfrm>
            <a:off x="623325" y="1474575"/>
            <a:ext cx="7912500" cy="3147300"/>
          </a:xfrm>
          <a:prstGeom prst="rect">
            <a:avLst/>
          </a:prstGeom>
          <a:noFill/>
          <a:ln>
            <a:noFill/>
          </a:ln>
        </p:spPr>
        <p:txBody>
          <a:bodyPr anchorCtr="0" anchor="t" bIns="45700" lIns="0" spcFirstLastPara="1" rIns="17125" wrap="square" tIns="45700">
            <a:noAutofit/>
          </a:bodyPr>
          <a:lstStyle/>
          <a:p>
            <a:pPr indent="0" lvl="0" marL="0" rtl="0" algn="l">
              <a:lnSpc>
                <a:spcPct val="150000"/>
              </a:lnSpc>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sp>
        <p:nvSpPr>
          <p:cNvPr id="264" name="Google Shape;264;p51"/>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And Piping Things to Files :D</a:t>
            </a:r>
            <a:endParaRPr b="1" sz="4050">
              <a:latin typeface="Source Sans Pro"/>
              <a:ea typeface="Source Sans Pro"/>
              <a:cs typeface="Source Sans Pro"/>
              <a:sym typeface="Source Sans Pro"/>
            </a:endParaRPr>
          </a:p>
        </p:txBody>
      </p:sp>
      <p:cxnSp>
        <p:nvCxnSpPr>
          <p:cNvPr id="265" name="Google Shape;265;p51"/>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266" name="Google Shape;266;p51"/>
          <p:cNvSpPr txBox="1"/>
          <p:nvPr/>
        </p:nvSpPr>
        <p:spPr>
          <a:xfrm>
            <a:off x="542375" y="4698075"/>
            <a:ext cx="47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7" name="Google Shape;267;p51"/>
          <p:cNvPicPr preferRelativeResize="0"/>
          <p:nvPr/>
        </p:nvPicPr>
        <p:blipFill>
          <a:blip r:embed="rId4">
            <a:alphaModFix/>
          </a:blip>
          <a:stretch>
            <a:fillRect/>
          </a:stretch>
        </p:blipFill>
        <p:spPr>
          <a:xfrm>
            <a:off x="4769200" y="2094550"/>
            <a:ext cx="4165619" cy="2343150"/>
          </a:xfrm>
          <a:prstGeom prst="rect">
            <a:avLst/>
          </a:prstGeom>
          <a:noFill/>
          <a:ln>
            <a:noFill/>
          </a:ln>
        </p:spPr>
      </p:pic>
      <p:pic>
        <p:nvPicPr>
          <p:cNvPr id="268" name="Google Shape;268;p51"/>
          <p:cNvPicPr preferRelativeResize="0"/>
          <p:nvPr/>
        </p:nvPicPr>
        <p:blipFill>
          <a:blip r:embed="rId5">
            <a:alphaModFix/>
          </a:blip>
          <a:stretch>
            <a:fillRect/>
          </a:stretch>
        </p:blipFill>
        <p:spPr>
          <a:xfrm>
            <a:off x="252750" y="2094550"/>
            <a:ext cx="4274799" cy="22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pic>
        <p:nvPicPr>
          <p:cNvPr id="273" name="Google Shape;273;p52"/>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74" name="Google Shape;274;p52"/>
          <p:cNvSpPr/>
          <p:nvPr/>
        </p:nvSpPr>
        <p:spPr>
          <a:xfrm>
            <a:off x="55150" y="1339350"/>
            <a:ext cx="6605100" cy="2616600"/>
          </a:xfrm>
          <a:prstGeom prst="rect">
            <a:avLst/>
          </a:prstGeom>
          <a:noFill/>
          <a:ln>
            <a:noFill/>
          </a:ln>
        </p:spPr>
        <p:txBody>
          <a:bodyPr anchorCtr="0" anchor="t" bIns="45700" lIns="0" spcFirstLastPara="1" rIns="17125" wrap="square" tIns="45700">
            <a:noAutofit/>
          </a:bodyPr>
          <a:lstStyle/>
          <a:p>
            <a:pPr indent="-361950" lvl="0" marL="457200" rtl="0" algn="l">
              <a:lnSpc>
                <a:spcPct val="160000"/>
              </a:lnSpc>
              <a:spcBef>
                <a:spcPts val="0"/>
              </a:spcBef>
              <a:spcAft>
                <a:spcPts val="0"/>
              </a:spcAft>
              <a:buClr>
                <a:srgbClr val="CE232E"/>
              </a:buClr>
              <a:buSzPts val="2100"/>
              <a:buFont typeface="Source Sans Pro Light"/>
              <a:buChar char="●"/>
            </a:pPr>
            <a:r>
              <a:rPr lang="en" sz="2100">
                <a:solidFill>
                  <a:schemeClr val="dk1"/>
                </a:solidFill>
                <a:latin typeface="Source Sans Pro Light"/>
                <a:ea typeface="Source Sans Pro Light"/>
                <a:cs typeface="Source Sans Pro Light"/>
                <a:sym typeface="Source Sans Pro Light"/>
              </a:rPr>
              <a:t>Some Italian Actress</a:t>
            </a:r>
            <a:endParaRPr sz="2100">
              <a:solidFill>
                <a:schemeClr val="dk1"/>
              </a:solidFill>
              <a:latin typeface="Source Sans Pro Light"/>
              <a:ea typeface="Source Sans Pro Light"/>
              <a:cs typeface="Source Sans Pro Light"/>
              <a:sym typeface="Source Sans Pro Light"/>
            </a:endParaRPr>
          </a:p>
          <a:p>
            <a:pPr indent="-361950" lvl="0" marL="457200" rtl="0" algn="l">
              <a:lnSpc>
                <a:spcPct val="160000"/>
              </a:lnSpc>
              <a:spcBef>
                <a:spcPts val="0"/>
              </a:spcBef>
              <a:spcAft>
                <a:spcPts val="0"/>
              </a:spcAft>
              <a:buClr>
                <a:srgbClr val="CE232E"/>
              </a:buClr>
              <a:buSzPts val="2100"/>
              <a:buFont typeface="Source Sans Pro Light"/>
              <a:buChar char="●"/>
            </a:pPr>
            <a:r>
              <a:rPr lang="en" sz="2100">
                <a:solidFill>
                  <a:schemeClr val="dk1"/>
                </a:solidFill>
                <a:latin typeface="Source Sans Pro Light"/>
                <a:ea typeface="Source Sans Pro Light"/>
                <a:cs typeface="Source Sans Pro Light"/>
                <a:sym typeface="Source Sans Pro Light"/>
              </a:rPr>
              <a:t>Her Name is in the text of the Translated Forum</a:t>
            </a:r>
            <a:endParaRPr sz="2100">
              <a:solidFill>
                <a:schemeClr val="dk1"/>
              </a:solidFill>
              <a:latin typeface="Source Sans Pro Light"/>
              <a:ea typeface="Source Sans Pro Light"/>
              <a:cs typeface="Source Sans Pro Light"/>
              <a:sym typeface="Source Sans Pro Light"/>
            </a:endParaRPr>
          </a:p>
          <a:p>
            <a:pPr indent="-361950" lvl="0" marL="457200" rtl="0" algn="l">
              <a:lnSpc>
                <a:spcPct val="160000"/>
              </a:lnSpc>
              <a:spcBef>
                <a:spcPts val="0"/>
              </a:spcBef>
              <a:spcAft>
                <a:spcPts val="0"/>
              </a:spcAft>
              <a:buClr>
                <a:srgbClr val="CE232E"/>
              </a:buClr>
              <a:buSzPts val="2100"/>
              <a:buFont typeface="Source Sans Pro Light"/>
              <a:buChar char="●"/>
            </a:pPr>
            <a:r>
              <a:rPr lang="en" sz="2100">
                <a:solidFill>
                  <a:schemeClr val="dk1"/>
                </a:solidFill>
                <a:latin typeface="Source Sans Pro Light"/>
                <a:ea typeface="Source Sans Pro Light"/>
                <a:cs typeface="Source Sans Pro Light"/>
                <a:sym typeface="Source Sans Pro Light"/>
              </a:rPr>
              <a:t>I think due to how the data was copied out of the forum</a:t>
            </a:r>
            <a:endParaRPr sz="2100">
              <a:solidFill>
                <a:schemeClr val="dk1"/>
              </a:solidFill>
              <a:latin typeface="Source Sans Pro Light"/>
              <a:ea typeface="Source Sans Pro Light"/>
              <a:cs typeface="Source Sans Pro Light"/>
              <a:sym typeface="Source Sans Pro Light"/>
            </a:endParaRPr>
          </a:p>
          <a:p>
            <a:pPr indent="-361950" lvl="0" marL="457200" rtl="0" algn="l">
              <a:lnSpc>
                <a:spcPct val="160000"/>
              </a:lnSpc>
              <a:spcBef>
                <a:spcPts val="0"/>
              </a:spcBef>
              <a:spcAft>
                <a:spcPts val="0"/>
              </a:spcAft>
              <a:buClr>
                <a:srgbClr val="CE232E"/>
              </a:buClr>
              <a:buSzPts val="2100"/>
              <a:buFont typeface="Source Sans Pro Light"/>
              <a:buChar char="●"/>
            </a:pPr>
            <a:r>
              <a:rPr lang="en" sz="2100">
                <a:solidFill>
                  <a:schemeClr val="dk1"/>
                </a:solidFill>
                <a:latin typeface="Source Sans Pro Light"/>
                <a:ea typeface="Source Sans Pro Light"/>
                <a:cs typeface="Source Sans Pro Light"/>
                <a:sym typeface="Source Sans Pro Light"/>
              </a:rPr>
              <a:t>I had to delete her name a bunch of times, it drove me nuts</a:t>
            </a:r>
            <a:endParaRPr sz="2100">
              <a:solidFill>
                <a:schemeClr val="dk1"/>
              </a:solidFill>
              <a:latin typeface="Source Sans Pro Light"/>
              <a:ea typeface="Source Sans Pro Light"/>
              <a:cs typeface="Source Sans Pro Light"/>
              <a:sym typeface="Source Sans Pro Light"/>
            </a:endParaRPr>
          </a:p>
        </p:txBody>
      </p:sp>
      <p:sp>
        <p:nvSpPr>
          <p:cNvPr id="275" name="Google Shape;275;p52"/>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Who’s Monica Bellucci?</a:t>
            </a:r>
            <a:endParaRPr b="1" sz="4050">
              <a:latin typeface="Source Sans Pro"/>
              <a:ea typeface="Source Sans Pro"/>
              <a:cs typeface="Source Sans Pro"/>
              <a:sym typeface="Source Sans Pro"/>
            </a:endParaRPr>
          </a:p>
        </p:txBody>
      </p:sp>
      <p:cxnSp>
        <p:nvCxnSpPr>
          <p:cNvPr id="276" name="Google Shape;276;p52"/>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277" name="Google Shape;277;p52"/>
          <p:cNvPicPr preferRelativeResize="0"/>
          <p:nvPr/>
        </p:nvPicPr>
        <p:blipFill>
          <a:blip r:embed="rId4">
            <a:alphaModFix/>
          </a:blip>
          <a:stretch>
            <a:fillRect/>
          </a:stretch>
        </p:blipFill>
        <p:spPr>
          <a:xfrm>
            <a:off x="6689125" y="0"/>
            <a:ext cx="2266876" cy="2666912"/>
          </a:xfrm>
          <a:prstGeom prst="rect">
            <a:avLst/>
          </a:prstGeom>
          <a:noFill/>
          <a:ln>
            <a:noFill/>
          </a:ln>
        </p:spPr>
      </p:pic>
      <p:pic>
        <p:nvPicPr>
          <p:cNvPr id="278" name="Google Shape;278;p52"/>
          <p:cNvPicPr preferRelativeResize="0"/>
          <p:nvPr/>
        </p:nvPicPr>
        <p:blipFill>
          <a:blip r:embed="rId5">
            <a:alphaModFix/>
          </a:blip>
          <a:stretch>
            <a:fillRect/>
          </a:stretch>
        </p:blipFill>
        <p:spPr>
          <a:xfrm>
            <a:off x="6929941" y="2526900"/>
            <a:ext cx="2214047" cy="2616600"/>
          </a:xfrm>
          <a:prstGeom prst="rect">
            <a:avLst/>
          </a:prstGeom>
          <a:noFill/>
          <a:ln>
            <a:noFill/>
          </a:ln>
        </p:spPr>
      </p:pic>
      <p:pic>
        <p:nvPicPr>
          <p:cNvPr id="279" name="Google Shape;279;p52"/>
          <p:cNvPicPr preferRelativeResize="0"/>
          <p:nvPr/>
        </p:nvPicPr>
        <p:blipFill>
          <a:blip r:embed="rId6">
            <a:alphaModFix/>
          </a:blip>
          <a:stretch>
            <a:fillRect/>
          </a:stretch>
        </p:blipFill>
        <p:spPr>
          <a:xfrm>
            <a:off x="1216775" y="3442400"/>
            <a:ext cx="3355225" cy="143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pic>
        <p:nvPicPr>
          <p:cNvPr id="284" name="Google Shape;284;p53"/>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85" name="Google Shape;285;p53"/>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So what do they use?</a:t>
            </a:r>
            <a:endParaRPr b="1" sz="4050">
              <a:latin typeface="Source Sans Pro"/>
              <a:ea typeface="Source Sans Pro"/>
              <a:cs typeface="Source Sans Pro"/>
              <a:sym typeface="Source Sans Pro"/>
            </a:endParaRPr>
          </a:p>
        </p:txBody>
      </p:sp>
      <p:cxnSp>
        <p:nvCxnSpPr>
          <p:cNvPr id="286" name="Google Shape;286;p53"/>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287" name="Google Shape;287;p53"/>
          <p:cNvSpPr/>
          <p:nvPr/>
        </p:nvSpPr>
        <p:spPr>
          <a:xfrm>
            <a:off x="663600" y="1476425"/>
            <a:ext cx="8152500" cy="21114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 mixture of tools already on Windows (LoLBins)</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NET, NLTEST, PowerShell (of course)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Lots of Traditional Red Team Tools - Cobalt Strike, Rubeus, </a:t>
            </a:r>
            <a:r>
              <a:rPr lang="en" sz="1800">
                <a:solidFill>
                  <a:schemeClr val="dk1"/>
                </a:solidFill>
                <a:latin typeface="Source Sans Pro Light"/>
                <a:ea typeface="Source Sans Pro Light"/>
                <a:cs typeface="Source Sans Pro Light"/>
                <a:sym typeface="Source Sans Pro Light"/>
              </a:rPr>
              <a:t>Seatbelt</a:t>
            </a:r>
            <a:r>
              <a:rPr lang="en" sz="1800">
                <a:solidFill>
                  <a:schemeClr val="dk1"/>
                </a:solidFill>
                <a:latin typeface="Source Sans Pro Light"/>
                <a:ea typeface="Source Sans Pro Light"/>
                <a:cs typeface="Source Sans Pro Light"/>
                <a:sym typeface="Source Sans Pro Light"/>
              </a:rPr>
              <a:t>, </a:t>
            </a:r>
            <a:r>
              <a:rPr lang="en" sz="1800">
                <a:solidFill>
                  <a:schemeClr val="dk1"/>
                </a:solidFill>
                <a:latin typeface="Source Sans Pro Light"/>
                <a:ea typeface="Source Sans Pro Light"/>
                <a:cs typeface="Source Sans Pro Light"/>
                <a:sym typeface="Source Sans Pro Light"/>
              </a:rPr>
              <a:t>SharpChrome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Abused “sysadmin” tools, I don’t see these used much use by Red Teams</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Rclone, ngrok, ADFind</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Remote Access Tools</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AnyDesk, Splashtop, Atera</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id="292" name="Google Shape;292;p54"/>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93" name="Google Shape;293;p54"/>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LOLBINS - misc</a:t>
            </a:r>
            <a:endParaRPr b="1" sz="4050">
              <a:latin typeface="Source Sans Pro"/>
              <a:ea typeface="Source Sans Pro"/>
              <a:cs typeface="Source Sans Pro"/>
              <a:sym typeface="Source Sans Pro"/>
            </a:endParaRPr>
          </a:p>
        </p:txBody>
      </p:sp>
      <p:cxnSp>
        <p:nvCxnSpPr>
          <p:cNvPr id="294" name="Google Shape;294;p54"/>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295" name="Google Shape;295;p54"/>
          <p:cNvSpPr/>
          <p:nvPr/>
        </p:nvSpPr>
        <p:spPr>
          <a:xfrm>
            <a:off x="659000" y="1471825"/>
            <a:ext cx="6392700" cy="21114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NET</a:t>
            </a:r>
            <a:r>
              <a:rPr lang="en" sz="1800">
                <a:solidFill>
                  <a:schemeClr val="dk1"/>
                </a:solidFill>
                <a:latin typeface="Source Sans Pro Light"/>
                <a:ea typeface="Source Sans Pro Light"/>
                <a:cs typeface="Source Sans Pro Light"/>
                <a:sym typeface="Source Sans Pro Light"/>
              </a:rPr>
              <a:t> Commands - </a:t>
            </a:r>
            <a:r>
              <a:rPr lang="en" sz="1800">
                <a:solidFill>
                  <a:schemeClr val="dk1"/>
                </a:solidFill>
                <a:latin typeface="Source Sans Pro Light"/>
                <a:ea typeface="Source Sans Pro Light"/>
                <a:cs typeface="Source Sans Pro Light"/>
                <a:sym typeface="Source Sans Pro Light"/>
              </a:rPr>
              <a:t>Finding admins, Finding the Domain Controller</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Nltest /dclist</a:t>
            </a:r>
            <a:r>
              <a:rPr lang="en" sz="1800">
                <a:solidFill>
                  <a:schemeClr val="dk1"/>
                </a:solidFill>
                <a:latin typeface="Source Sans Pro Light"/>
                <a:ea typeface="Source Sans Pro Light"/>
                <a:cs typeface="Source Sans Pro Light"/>
                <a:sym typeface="Source Sans Pro Light"/>
              </a:rPr>
              <a:t>, is explicitly listed, but keep an eye out for /</a:t>
            </a:r>
            <a:r>
              <a:rPr b="1" lang="en" sz="1800">
                <a:solidFill>
                  <a:schemeClr val="dk1"/>
                </a:solidFill>
                <a:latin typeface="Source Sans Pro"/>
                <a:ea typeface="Source Sans Pro"/>
                <a:cs typeface="Source Sans Pro"/>
                <a:sym typeface="Source Sans Pro"/>
              </a:rPr>
              <a:t>domain_trusts</a:t>
            </a:r>
            <a:r>
              <a:rPr lang="en" sz="1800">
                <a:solidFill>
                  <a:schemeClr val="dk1"/>
                </a:solidFill>
                <a:latin typeface="Source Sans Pro Light"/>
                <a:ea typeface="Source Sans Pro Light"/>
                <a:cs typeface="Source Sans Pro Light"/>
                <a:sym typeface="Source Sans Pro Light"/>
              </a:rPr>
              <a:t>, /</a:t>
            </a:r>
            <a:r>
              <a:rPr b="1" lang="en" sz="1800">
                <a:solidFill>
                  <a:schemeClr val="dk1"/>
                </a:solidFill>
                <a:latin typeface="Source Sans Pro"/>
                <a:ea typeface="Source Sans Pro"/>
                <a:cs typeface="Source Sans Pro"/>
                <a:sym typeface="Source Sans Pro"/>
              </a:rPr>
              <a:t>all_trusts</a:t>
            </a:r>
            <a:r>
              <a:rPr lang="en" sz="1800">
                <a:solidFill>
                  <a:schemeClr val="dk1"/>
                </a:solidFill>
                <a:latin typeface="Source Sans Pro Light"/>
                <a:ea typeface="Source Sans Pro Light"/>
                <a:cs typeface="Source Sans Pro Light"/>
                <a:sym typeface="Source Sans Pro Light"/>
              </a:rPr>
              <a:t> /</a:t>
            </a:r>
            <a:r>
              <a:rPr b="1" lang="en" sz="1800">
                <a:solidFill>
                  <a:schemeClr val="dk1"/>
                </a:solidFill>
                <a:latin typeface="Source Sans Pro"/>
                <a:ea typeface="Source Sans Pro"/>
                <a:cs typeface="Source Sans Pro"/>
                <a:sym typeface="Source Sans Pro"/>
              </a:rPr>
              <a:t>trusted_domains</a:t>
            </a:r>
            <a:r>
              <a:rPr lang="en" sz="1800">
                <a:solidFill>
                  <a:schemeClr val="dk1"/>
                </a:solidFill>
                <a:latin typeface="Source Sans Pro Light"/>
                <a:ea typeface="Source Sans Pro Light"/>
                <a:cs typeface="Source Sans Pro Light"/>
                <a:sym typeface="Source Sans Pro Light"/>
              </a:rPr>
              <a:t>, and /</a:t>
            </a:r>
            <a:r>
              <a:rPr b="1" lang="en" sz="1800">
                <a:solidFill>
                  <a:schemeClr val="dk1"/>
                </a:solidFill>
                <a:latin typeface="Source Sans Pro"/>
                <a:ea typeface="Source Sans Pro"/>
                <a:cs typeface="Source Sans Pro"/>
                <a:sym typeface="Source Sans Pro"/>
              </a:rPr>
              <a:t>whowill</a:t>
            </a:r>
            <a:r>
              <a:rPr lang="en" sz="1800">
                <a:solidFill>
                  <a:schemeClr val="dk1"/>
                </a:solidFill>
                <a:latin typeface="Source Sans Pro Light"/>
                <a:ea typeface="Source Sans Pro Light"/>
                <a:cs typeface="Source Sans Pro Light"/>
                <a:sym typeface="Source Sans Pro Light"/>
              </a:rPr>
              <a:t>, as these commands are pretty rare.</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And common for malware bots like QBot.</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55"/>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01" name="Google Shape;301;p55"/>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Sub-Drill.sh</a:t>
            </a:r>
            <a:endParaRPr b="1" sz="4050">
              <a:latin typeface="Source Sans Pro"/>
              <a:ea typeface="Source Sans Pro"/>
              <a:cs typeface="Source Sans Pro"/>
              <a:sym typeface="Source Sans Pro"/>
            </a:endParaRPr>
          </a:p>
        </p:txBody>
      </p:sp>
      <p:cxnSp>
        <p:nvCxnSpPr>
          <p:cNvPr id="302" name="Google Shape;302;p55"/>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03" name="Google Shape;303;p55"/>
          <p:cNvSpPr txBox="1"/>
          <p:nvPr/>
        </p:nvSpPr>
        <p:spPr>
          <a:xfrm>
            <a:off x="0" y="1539800"/>
            <a:ext cx="7443600" cy="17916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Tool for Red Teams/Pentesters to find a target’s subdomains.</a:t>
            </a:r>
            <a:endParaRPr sz="1800">
              <a:solidFill>
                <a:schemeClr val="dk1"/>
              </a:solidFill>
              <a:latin typeface="Source Sans Pro Light"/>
              <a:ea typeface="Source Sans Pro Light"/>
              <a:cs typeface="Source Sans Pro Light"/>
              <a:sym typeface="Source Sans Pro Light"/>
            </a:endParaRPr>
          </a:p>
          <a:p>
            <a:pPr indent="-342900" lvl="0" marL="457200" marR="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It’s not really clear to me what they would use this for if they’re already in the network, although I could see this being useful.</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sz="1800">
                <a:solidFill>
                  <a:schemeClr val="dk1"/>
                </a:solidFill>
                <a:latin typeface="Source Sans Pro Light"/>
                <a:ea typeface="Source Sans Pro Light"/>
                <a:cs typeface="Source Sans Pro Light"/>
                <a:sym typeface="Source Sans Pro Light"/>
              </a:rPr>
              <a:t>https://github.com/Fadavvi/Sub-Drill</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p56"/>
          <p:cNvPicPr preferRelativeResize="0"/>
          <p:nvPr/>
        </p:nvPicPr>
        <p:blipFill>
          <a:blip r:embed="rId3">
            <a:alphaModFix/>
          </a:blip>
          <a:stretch>
            <a:fillRect/>
          </a:stretch>
        </p:blipFill>
        <p:spPr>
          <a:xfrm>
            <a:off x="6985300" y="0"/>
            <a:ext cx="2158699" cy="1443275"/>
          </a:xfrm>
          <a:prstGeom prst="rect">
            <a:avLst/>
          </a:prstGeom>
          <a:noFill/>
          <a:ln>
            <a:noFill/>
          </a:ln>
        </p:spPr>
      </p:pic>
      <p:pic>
        <p:nvPicPr>
          <p:cNvPr id="309" name="Google Shape;309;p56"/>
          <p:cNvPicPr preferRelativeResize="0"/>
          <p:nvPr/>
        </p:nvPicPr>
        <p:blipFill rotWithShape="1">
          <a:blip r:embed="rId4">
            <a:alphaModFix/>
          </a:blip>
          <a:srcRect b="0" l="0" r="0" t="0"/>
          <a:stretch/>
        </p:blipFill>
        <p:spPr>
          <a:xfrm>
            <a:off x="8012825" y="4698075"/>
            <a:ext cx="922000" cy="274625"/>
          </a:xfrm>
          <a:prstGeom prst="rect">
            <a:avLst/>
          </a:prstGeom>
          <a:noFill/>
          <a:ln>
            <a:noFill/>
          </a:ln>
        </p:spPr>
      </p:pic>
      <p:sp>
        <p:nvSpPr>
          <p:cNvPr id="310" name="Google Shape;310;p56"/>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Cobalt Strike</a:t>
            </a:r>
            <a:endParaRPr b="1" sz="4050">
              <a:latin typeface="Source Sans Pro"/>
              <a:ea typeface="Source Sans Pro"/>
              <a:cs typeface="Source Sans Pro"/>
              <a:sym typeface="Source Sans Pro"/>
            </a:endParaRPr>
          </a:p>
        </p:txBody>
      </p:sp>
      <p:cxnSp>
        <p:nvCxnSpPr>
          <p:cNvPr id="311" name="Google Shape;311;p56"/>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12" name="Google Shape;312;p56"/>
          <p:cNvSpPr/>
          <p:nvPr/>
        </p:nvSpPr>
        <p:spPr>
          <a:xfrm>
            <a:off x="659002" y="1471825"/>
            <a:ext cx="8120400" cy="21114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An infamous penetration testing framework</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 large portion of the stuff I went through was related to CS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How to setup a server</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 lot of their command line examples used the CLI in the context of being on a beacon through CS (I think so at least)</a:t>
            </a:r>
            <a:endParaRPr sz="1800">
              <a:solidFill>
                <a:schemeClr val="dk1"/>
              </a:solidFill>
              <a:latin typeface="Source Sans Pro Light"/>
              <a:ea typeface="Source Sans Pro Light"/>
              <a:cs typeface="Source Sans Pro Light"/>
              <a:sym typeface="Source Sans Pro Light"/>
            </a:endParaRPr>
          </a:p>
        </p:txBody>
      </p:sp>
      <p:pic>
        <p:nvPicPr>
          <p:cNvPr id="313" name="Google Shape;313;p56"/>
          <p:cNvPicPr preferRelativeResize="0"/>
          <p:nvPr/>
        </p:nvPicPr>
        <p:blipFill>
          <a:blip r:embed="rId5">
            <a:alphaModFix/>
          </a:blip>
          <a:stretch>
            <a:fillRect/>
          </a:stretch>
        </p:blipFill>
        <p:spPr>
          <a:xfrm>
            <a:off x="5447700" y="3152945"/>
            <a:ext cx="3487125" cy="1958625"/>
          </a:xfrm>
          <a:prstGeom prst="rect">
            <a:avLst/>
          </a:prstGeom>
          <a:noFill/>
          <a:ln>
            <a:noFill/>
          </a:ln>
        </p:spPr>
      </p:pic>
      <p:pic>
        <p:nvPicPr>
          <p:cNvPr id="314" name="Google Shape;314;p56"/>
          <p:cNvPicPr preferRelativeResize="0"/>
          <p:nvPr/>
        </p:nvPicPr>
        <p:blipFill rotWithShape="1">
          <a:blip r:embed="rId6">
            <a:alphaModFix/>
          </a:blip>
          <a:srcRect b="23123" l="0" r="9477" t="5062"/>
          <a:stretch/>
        </p:blipFill>
        <p:spPr>
          <a:xfrm>
            <a:off x="268524" y="3620396"/>
            <a:ext cx="3785275" cy="14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pic>
        <p:nvPicPr>
          <p:cNvPr id="319" name="Google Shape;319;p57"/>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20" name="Google Shape;320;p57"/>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Cobalt Strike cont’d</a:t>
            </a:r>
            <a:endParaRPr b="1" sz="4050">
              <a:latin typeface="Source Sans Pro"/>
              <a:ea typeface="Source Sans Pro"/>
              <a:cs typeface="Source Sans Pro"/>
              <a:sym typeface="Source Sans Pro"/>
            </a:endParaRPr>
          </a:p>
        </p:txBody>
      </p:sp>
      <p:cxnSp>
        <p:nvCxnSpPr>
          <p:cNvPr id="321" name="Google Shape;321;p57"/>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22" name="Google Shape;322;p57"/>
          <p:cNvSpPr/>
          <p:nvPr/>
        </p:nvSpPr>
        <p:spPr>
          <a:xfrm>
            <a:off x="659000" y="1471825"/>
            <a:ext cx="8331900" cy="21114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also have a section about setting up a profile to make the C2 more stealthy.</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point to </a:t>
            </a:r>
            <a:r>
              <a:rPr b="1" lang="en" sz="1800">
                <a:solidFill>
                  <a:schemeClr val="dk1"/>
                </a:solidFill>
                <a:latin typeface="Source Sans Pro"/>
                <a:ea typeface="Source Sans Pro"/>
                <a:cs typeface="Source Sans Pro"/>
                <a:sym typeface="Source Sans Pro"/>
              </a:rPr>
              <a:t>C2Concealer</a:t>
            </a:r>
            <a:r>
              <a:rPr lang="en" sz="1800">
                <a:solidFill>
                  <a:schemeClr val="dk1"/>
                </a:solidFill>
                <a:latin typeface="Source Sans Pro Light"/>
                <a:ea typeface="Source Sans Pro Light"/>
                <a:cs typeface="Source Sans Pro Light"/>
                <a:sym typeface="Source Sans Pro Light"/>
              </a:rPr>
              <a:t> as their tool of choice (made by </a:t>
            </a:r>
            <a:r>
              <a:rPr b="1" lang="en" sz="1800">
                <a:solidFill>
                  <a:schemeClr val="dk1"/>
                </a:solidFill>
                <a:latin typeface="Source Sans Pro"/>
                <a:ea typeface="Source Sans Pro"/>
                <a:cs typeface="Source Sans Pro"/>
                <a:sym typeface="Source Sans Pro"/>
              </a:rPr>
              <a:t>Forty North</a:t>
            </a:r>
            <a:r>
              <a:rPr lang="en" sz="1800">
                <a:solidFill>
                  <a:schemeClr val="dk1"/>
                </a:solidFill>
                <a:latin typeface="Source Sans Pro Light"/>
                <a:ea typeface="Source Sans Pro Light"/>
                <a:cs typeface="Source Sans Pro Light"/>
                <a:sym typeface="Source Sans Pro Light"/>
              </a:rPr>
              <a: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Personal experience from seeing </a:t>
            </a:r>
            <a:r>
              <a:rPr b="1" lang="en" sz="1800">
                <a:solidFill>
                  <a:schemeClr val="dk1"/>
                </a:solidFill>
                <a:latin typeface="Source Sans Pro"/>
                <a:ea typeface="Source Sans Pro"/>
                <a:cs typeface="Source Sans Pro"/>
                <a:sym typeface="Source Sans Pro"/>
              </a:rPr>
              <a:t>CS</a:t>
            </a:r>
            <a:r>
              <a:rPr lang="en" sz="1800">
                <a:solidFill>
                  <a:schemeClr val="dk1"/>
                </a:solidFill>
                <a:latin typeface="Source Sans Pro Light"/>
                <a:ea typeface="Source Sans Pro Light"/>
                <a:cs typeface="Source Sans Pro Light"/>
                <a:sym typeface="Source Sans Pro Light"/>
              </a:rPr>
              <a:t>  a few times: they don’t always bother putting in this much effort.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do randomize stuff, but recognizing the most common “defaults” can find a lot</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Ref: </a:t>
            </a:r>
            <a:r>
              <a:rPr lang="en" sz="1800" u="sng">
                <a:solidFill>
                  <a:schemeClr val="hlink"/>
                </a:solidFill>
                <a:latin typeface="Source Sans Pro Light"/>
                <a:ea typeface="Source Sans Pro Light"/>
                <a:cs typeface="Source Sans Pro Light"/>
                <a:sym typeface="Source Sans Pro Light"/>
                <a:hlinkClick r:id="rId4"/>
              </a:rPr>
              <a:t>Introducing C2concealer: a C2 Malleable Profile Generator for Cobalt Strike</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Ref: </a:t>
            </a:r>
            <a:r>
              <a:rPr lang="en" sz="1800" u="sng">
                <a:solidFill>
                  <a:schemeClr val="hlink"/>
                </a:solidFill>
                <a:latin typeface="Source Sans Pro Light"/>
                <a:ea typeface="Source Sans Pro Light"/>
                <a:cs typeface="Source Sans Pro Light"/>
                <a:sym typeface="Source Sans Pro Light"/>
                <a:hlinkClick r:id="rId5"/>
              </a:rPr>
              <a:t>Randomized Malleable C2 Profiles Made Easy </a:t>
            </a:r>
            <a:endParaRPr sz="1800">
              <a:solidFill>
                <a:schemeClr val="dk1"/>
              </a:solidFill>
              <a:latin typeface="Source Sans Pro Light"/>
              <a:ea typeface="Source Sans Pro Light"/>
              <a:cs typeface="Source Sans Pro Light"/>
              <a:sym typeface="Source Sans Pro Light"/>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pic>
        <p:nvPicPr>
          <p:cNvPr id="327" name="Google Shape;327;p58"/>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28" name="Google Shape;328;p58"/>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Cobalt Strike</a:t>
            </a:r>
            <a:endParaRPr b="1" sz="4050">
              <a:latin typeface="Source Sans Pro"/>
              <a:ea typeface="Source Sans Pro"/>
              <a:cs typeface="Source Sans Pro"/>
              <a:sym typeface="Source Sans Pro"/>
            </a:endParaRPr>
          </a:p>
        </p:txBody>
      </p:sp>
      <p:cxnSp>
        <p:nvCxnSpPr>
          <p:cNvPr id="329" name="Google Shape;329;p58"/>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30" name="Google Shape;330;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1" name="Google Shape;331;p58"/>
          <p:cNvPicPr preferRelativeResize="0"/>
          <p:nvPr/>
        </p:nvPicPr>
        <p:blipFill>
          <a:blip r:embed="rId4">
            <a:alphaModFix/>
          </a:blip>
          <a:stretch>
            <a:fillRect/>
          </a:stretch>
        </p:blipFill>
        <p:spPr>
          <a:xfrm>
            <a:off x="4037488" y="0"/>
            <a:ext cx="3857625" cy="2085975"/>
          </a:xfrm>
          <a:prstGeom prst="rect">
            <a:avLst/>
          </a:prstGeom>
          <a:noFill/>
          <a:ln>
            <a:noFill/>
          </a:ln>
        </p:spPr>
      </p:pic>
      <p:sp>
        <p:nvSpPr>
          <p:cNvPr id="332" name="Google Shape;332;p58"/>
          <p:cNvSpPr txBox="1"/>
          <p:nvPr/>
        </p:nvSpPr>
        <p:spPr>
          <a:xfrm>
            <a:off x="152375" y="4082475"/>
            <a:ext cx="382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5"/>
              </a:rPr>
              <a:t>Hunting Cobalt Strike C2 with Shodan | by Michael Koczwara | Medium</a:t>
            </a:r>
            <a:endParaRPr sz="800"/>
          </a:p>
          <a:p>
            <a:pPr indent="0" lvl="0" marL="0" rtl="0" algn="l">
              <a:spcBef>
                <a:spcPts val="0"/>
              </a:spcBef>
              <a:spcAft>
                <a:spcPts val="0"/>
              </a:spcAft>
              <a:buNone/>
            </a:pPr>
            <a:r>
              <a:t/>
            </a:r>
            <a:endParaRPr/>
          </a:p>
        </p:txBody>
      </p:sp>
      <p:pic>
        <p:nvPicPr>
          <p:cNvPr id="333" name="Google Shape;333;p58"/>
          <p:cNvPicPr preferRelativeResize="0"/>
          <p:nvPr/>
        </p:nvPicPr>
        <p:blipFill>
          <a:blip r:embed="rId6">
            <a:alphaModFix/>
          </a:blip>
          <a:stretch>
            <a:fillRect/>
          </a:stretch>
        </p:blipFill>
        <p:spPr>
          <a:xfrm>
            <a:off x="179975" y="1283525"/>
            <a:ext cx="3151541" cy="2779800"/>
          </a:xfrm>
          <a:prstGeom prst="rect">
            <a:avLst/>
          </a:prstGeom>
          <a:noFill/>
          <a:ln>
            <a:noFill/>
          </a:ln>
        </p:spPr>
      </p:pic>
      <p:sp>
        <p:nvSpPr>
          <p:cNvPr id="334" name="Google Shape;334;p58"/>
          <p:cNvSpPr txBox="1"/>
          <p:nvPr/>
        </p:nvSpPr>
        <p:spPr>
          <a:xfrm>
            <a:off x="4037500" y="2085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cobaltstrikebot</a:t>
            </a:r>
            <a:endParaRPr/>
          </a:p>
          <a:p>
            <a:pPr indent="0" lvl="0" marL="0" rtl="0" algn="l">
              <a:spcBef>
                <a:spcPts val="0"/>
              </a:spcBef>
              <a:spcAft>
                <a:spcPts val="0"/>
              </a:spcAft>
              <a:buNone/>
            </a:pPr>
            <a:r>
              <a:t/>
            </a:r>
            <a:endParaRPr/>
          </a:p>
        </p:txBody>
      </p:sp>
      <p:sp>
        <p:nvSpPr>
          <p:cNvPr id="335" name="Google Shape;335;p58"/>
          <p:cNvSpPr txBox="1"/>
          <p:nvPr/>
        </p:nvSpPr>
        <p:spPr>
          <a:xfrm>
            <a:off x="4037500" y="4551000"/>
            <a:ext cx="559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8"/>
              </a:rPr>
              <a:t>Cobalt Strike - Threat Detection Report - Red Canary</a:t>
            </a:r>
            <a:endParaRPr sz="1100"/>
          </a:p>
          <a:p>
            <a:pPr indent="0" lvl="0" marL="0" rtl="0" algn="l">
              <a:spcBef>
                <a:spcPts val="0"/>
              </a:spcBef>
              <a:spcAft>
                <a:spcPts val="0"/>
              </a:spcAft>
              <a:buNone/>
            </a:pPr>
            <a:r>
              <a:t/>
            </a:r>
            <a:endParaRPr sz="1100"/>
          </a:p>
        </p:txBody>
      </p:sp>
      <p:pic>
        <p:nvPicPr>
          <p:cNvPr id="336" name="Google Shape;336;p58"/>
          <p:cNvPicPr preferRelativeResize="0"/>
          <p:nvPr/>
        </p:nvPicPr>
        <p:blipFill>
          <a:blip r:embed="rId9">
            <a:alphaModFix/>
          </a:blip>
          <a:stretch>
            <a:fillRect/>
          </a:stretch>
        </p:blipFill>
        <p:spPr>
          <a:xfrm>
            <a:off x="4037491" y="2424675"/>
            <a:ext cx="3750309" cy="2126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id="341" name="Google Shape;341;p59"/>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42" name="Google Shape;342;p59"/>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TOR</a:t>
            </a:r>
            <a:endParaRPr b="1" sz="4050">
              <a:latin typeface="Source Sans Pro"/>
              <a:ea typeface="Source Sans Pro"/>
              <a:cs typeface="Source Sans Pro"/>
              <a:sym typeface="Source Sans Pro"/>
            </a:endParaRPr>
          </a:p>
        </p:txBody>
      </p:sp>
      <p:cxnSp>
        <p:nvCxnSpPr>
          <p:cNvPr id="343" name="Google Shape;343;p59"/>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44" name="Google Shape;344;p59"/>
          <p:cNvSpPr txBox="1"/>
          <p:nvPr/>
        </p:nvSpPr>
        <p:spPr>
          <a:xfrm>
            <a:off x="583700" y="1645550"/>
            <a:ext cx="8012700" cy="22350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For those not aware TOR is a tool to help anonymize internet traffic.</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 most common use is for web traffic, but Conti likes to use it to anonymize things the other way and use for anonymizing their inbound traffic.</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Primarily used to anonymize SSH and RDP traffic with some corresponding netsh firewall rules.</a:t>
            </a:r>
            <a:endParaRPr sz="1800">
              <a:solidFill>
                <a:schemeClr val="dk1"/>
              </a:solidFill>
              <a:latin typeface="Source Sans Pro Light"/>
              <a:ea typeface="Source Sans Pro Light"/>
              <a:cs typeface="Source Sans Pro Light"/>
              <a:sym typeface="Source Sans Pro Light"/>
            </a:endParaRPr>
          </a:p>
        </p:txBody>
      </p:sp>
      <p:pic>
        <p:nvPicPr>
          <p:cNvPr id="345" name="Google Shape;345;p59"/>
          <p:cNvPicPr preferRelativeResize="0"/>
          <p:nvPr/>
        </p:nvPicPr>
        <p:blipFill>
          <a:blip r:embed="rId4">
            <a:alphaModFix/>
          </a:blip>
          <a:stretch>
            <a:fillRect/>
          </a:stretch>
        </p:blipFill>
        <p:spPr>
          <a:xfrm>
            <a:off x="6513250" y="20125"/>
            <a:ext cx="2547300" cy="1538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pic>
        <p:nvPicPr>
          <p:cNvPr id="350" name="Google Shape;350;p60"/>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51" name="Google Shape;351;p60"/>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TOR</a:t>
            </a:r>
            <a:endParaRPr b="1" sz="4050">
              <a:latin typeface="Source Sans Pro"/>
              <a:ea typeface="Source Sans Pro"/>
              <a:cs typeface="Source Sans Pro"/>
              <a:sym typeface="Source Sans Pro"/>
            </a:endParaRPr>
          </a:p>
        </p:txBody>
      </p:sp>
      <p:cxnSp>
        <p:nvCxnSpPr>
          <p:cNvPr id="352" name="Google Shape;352;p60"/>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353" name="Google Shape;353;p60"/>
          <p:cNvPicPr preferRelativeResize="0"/>
          <p:nvPr/>
        </p:nvPicPr>
        <p:blipFill>
          <a:blip r:embed="rId4">
            <a:alphaModFix/>
          </a:blip>
          <a:stretch>
            <a:fillRect/>
          </a:stretch>
        </p:blipFill>
        <p:spPr>
          <a:xfrm>
            <a:off x="583700" y="1337200"/>
            <a:ext cx="6806007" cy="336087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43"/>
          <p:cNvPicPr preferRelativeResize="0"/>
          <p:nvPr/>
        </p:nvPicPr>
        <p:blipFill>
          <a:blip r:embed="rId3">
            <a:alphaModFix/>
          </a:blip>
          <a:stretch>
            <a:fillRect/>
          </a:stretch>
        </p:blipFill>
        <p:spPr>
          <a:xfrm>
            <a:off x="7292950" y="982575"/>
            <a:ext cx="1614300" cy="1614300"/>
          </a:xfrm>
          <a:prstGeom prst="rect">
            <a:avLst/>
          </a:prstGeom>
          <a:noFill/>
          <a:ln>
            <a:noFill/>
          </a:ln>
        </p:spPr>
      </p:pic>
      <p:pic>
        <p:nvPicPr>
          <p:cNvPr id="177" name="Google Shape;177;p43"/>
          <p:cNvPicPr preferRelativeResize="0"/>
          <p:nvPr/>
        </p:nvPicPr>
        <p:blipFill>
          <a:blip r:embed="rId4">
            <a:alphaModFix/>
          </a:blip>
          <a:stretch>
            <a:fillRect/>
          </a:stretch>
        </p:blipFill>
        <p:spPr>
          <a:xfrm>
            <a:off x="7053075" y="2142925"/>
            <a:ext cx="1905000" cy="1905000"/>
          </a:xfrm>
          <a:prstGeom prst="rect">
            <a:avLst/>
          </a:prstGeom>
          <a:noFill/>
          <a:ln>
            <a:noFill/>
          </a:ln>
        </p:spPr>
      </p:pic>
      <p:pic>
        <p:nvPicPr>
          <p:cNvPr id="178" name="Google Shape;178;p43"/>
          <p:cNvPicPr preferRelativeResize="0"/>
          <p:nvPr/>
        </p:nvPicPr>
        <p:blipFill rotWithShape="1">
          <a:blip r:embed="rId5">
            <a:alphaModFix/>
          </a:blip>
          <a:srcRect b="0" l="0" r="0" t="0"/>
          <a:stretch/>
        </p:blipFill>
        <p:spPr>
          <a:xfrm>
            <a:off x="8012825" y="4698075"/>
            <a:ext cx="922000" cy="274625"/>
          </a:xfrm>
          <a:prstGeom prst="rect">
            <a:avLst/>
          </a:prstGeom>
          <a:noFill/>
          <a:ln>
            <a:noFill/>
          </a:ln>
        </p:spPr>
      </p:pic>
      <p:sp>
        <p:nvSpPr>
          <p:cNvPr id="179" name="Google Shape;179;p43"/>
          <p:cNvSpPr/>
          <p:nvPr/>
        </p:nvSpPr>
        <p:spPr>
          <a:xfrm>
            <a:off x="2725200" y="941225"/>
            <a:ext cx="4499700" cy="3800400"/>
          </a:xfrm>
          <a:prstGeom prst="rect">
            <a:avLst/>
          </a:prstGeom>
          <a:noFill/>
          <a:ln>
            <a:noFill/>
          </a:ln>
        </p:spPr>
        <p:txBody>
          <a:bodyPr anchorCtr="0" anchor="t" bIns="45700" lIns="17125" spcFirstLastPara="1" rIns="17125" wrap="square" tIns="45700">
            <a:noAutofit/>
          </a:bodyPr>
          <a:lstStyle/>
          <a:p>
            <a:pPr indent="-342900" lvl="0" marL="457200" rtl="0" algn="l">
              <a:lnSpc>
                <a:spcPct val="150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Find cool detection rules at Red Canary</a:t>
            </a:r>
            <a:endParaRPr sz="1800">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Seen Ransomware operators doing their thing a few times.</a:t>
            </a:r>
            <a:endParaRPr sz="1800">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Air Force Cyber Warfare Operator (1B4)</a:t>
            </a:r>
            <a:endParaRPr sz="1800">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Went to Italy for an Air Force thing, came back with only four bottles, should’ve gotten more.</a:t>
            </a:r>
            <a:endParaRPr sz="1800">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I’m like a moth to a dumpster fire, i’m naturally drawn to badguy activity.</a:t>
            </a:r>
            <a:endParaRPr sz="1800">
              <a:latin typeface="Source Sans Pro Light"/>
              <a:ea typeface="Source Sans Pro Light"/>
              <a:cs typeface="Source Sans Pro Light"/>
              <a:sym typeface="Source Sans Pro Light"/>
            </a:endParaRPr>
          </a:p>
          <a:p>
            <a:pPr indent="0" lvl="0" marL="0" marR="0" rtl="0" algn="l">
              <a:lnSpc>
                <a:spcPct val="150000"/>
              </a:lnSpc>
              <a:spcBef>
                <a:spcPts val="1600"/>
              </a:spcBef>
              <a:spcAft>
                <a:spcPts val="0"/>
              </a:spcAft>
              <a:buClr>
                <a:srgbClr val="58585B"/>
              </a:buClr>
              <a:buSzPts val="1050"/>
              <a:buFont typeface="Source Sans Pro"/>
              <a:buNone/>
            </a:pPr>
            <a:r>
              <a:t/>
            </a:r>
            <a:endParaRPr sz="2250">
              <a:solidFill>
                <a:srgbClr val="FFFFFF"/>
              </a:solidFill>
              <a:latin typeface="Source Sans Pro ExtraLight"/>
              <a:ea typeface="Source Sans Pro ExtraLight"/>
              <a:cs typeface="Source Sans Pro ExtraLight"/>
              <a:sym typeface="Source Sans Pro ExtraLight"/>
            </a:endParaRPr>
          </a:p>
          <a:p>
            <a:pPr indent="0" lvl="0" marL="0" marR="0" rtl="0" algn="l">
              <a:lnSpc>
                <a:spcPct val="15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sp>
        <p:nvSpPr>
          <p:cNvPr id="180" name="Google Shape;180;p43"/>
          <p:cNvSpPr/>
          <p:nvPr/>
        </p:nvSpPr>
        <p:spPr>
          <a:xfrm>
            <a:off x="550425" y="3727675"/>
            <a:ext cx="2212500" cy="782700"/>
          </a:xfrm>
          <a:prstGeom prst="rect">
            <a:avLst/>
          </a:prstGeom>
          <a:noFill/>
          <a:ln>
            <a:noFill/>
          </a:ln>
        </p:spPr>
        <p:txBody>
          <a:bodyPr anchorCtr="0" anchor="t" bIns="45700" lIns="17125" spcFirstLastPara="1" rIns="17125" wrap="square" tIns="45700">
            <a:noAutofit/>
          </a:bodyPr>
          <a:lstStyle/>
          <a:p>
            <a:pPr indent="0" lvl="0" marL="0" marR="0" rtl="0" algn="ctr">
              <a:lnSpc>
                <a:spcPct val="115000"/>
              </a:lnSpc>
              <a:spcBef>
                <a:spcPts val="0"/>
              </a:spcBef>
              <a:spcAft>
                <a:spcPts val="0"/>
              </a:spcAft>
              <a:buClr>
                <a:srgbClr val="58585B"/>
              </a:buClr>
              <a:buSzPts val="2250"/>
              <a:buFont typeface="Source Sans Pro ExtraLight"/>
              <a:buNone/>
            </a:pPr>
            <a:r>
              <a:rPr lang="en" sz="1800">
                <a:latin typeface="Source Sans Pro Light"/>
                <a:ea typeface="Source Sans Pro Light"/>
                <a:cs typeface="Source Sans Pro Light"/>
                <a:sym typeface="Source Sans Pro Light"/>
              </a:rPr>
              <a:t>Jason Killam</a:t>
            </a:r>
            <a:endParaRPr sz="1800">
              <a:latin typeface="Source Sans Pro Light"/>
              <a:ea typeface="Source Sans Pro Light"/>
              <a:cs typeface="Source Sans Pro Light"/>
              <a:sym typeface="Source Sans Pro Light"/>
            </a:endParaRPr>
          </a:p>
          <a:p>
            <a:pPr indent="0" lvl="0" marL="0" rtl="0" algn="ctr">
              <a:lnSpc>
                <a:spcPct val="115000"/>
              </a:lnSpc>
              <a:spcBef>
                <a:spcPts val="0"/>
              </a:spcBef>
              <a:spcAft>
                <a:spcPts val="0"/>
              </a:spcAft>
              <a:buClr>
                <a:srgbClr val="58585B"/>
              </a:buClr>
              <a:buSzPts val="1050"/>
              <a:buFont typeface="Source Sans Pro"/>
              <a:buNone/>
            </a:pPr>
            <a:r>
              <a:rPr b="1" lang="en" sz="1200">
                <a:latin typeface="Source Sans Pro"/>
                <a:ea typeface="Source Sans Pro"/>
                <a:cs typeface="Source Sans Pro"/>
                <a:sym typeface="Source Sans Pro"/>
              </a:rPr>
              <a:t>Detection Engineer</a:t>
            </a:r>
            <a:endParaRPr b="1" sz="1200">
              <a:latin typeface="Source Sans Pro"/>
              <a:ea typeface="Source Sans Pro"/>
              <a:cs typeface="Source Sans Pro"/>
              <a:sym typeface="Source Sans Pro"/>
            </a:endParaRPr>
          </a:p>
          <a:p>
            <a:pPr indent="0" lvl="0" marL="0" rtl="0" algn="ctr">
              <a:lnSpc>
                <a:spcPct val="115000"/>
              </a:lnSpc>
              <a:spcBef>
                <a:spcPts val="0"/>
              </a:spcBef>
              <a:spcAft>
                <a:spcPts val="0"/>
              </a:spcAft>
              <a:buClr>
                <a:srgbClr val="58585B"/>
              </a:buClr>
              <a:buSzPts val="1050"/>
              <a:buFont typeface="Source Sans Pro"/>
              <a:buNone/>
            </a:pPr>
            <a:r>
              <a:rPr b="1" lang="en" sz="1200">
                <a:latin typeface="Source Sans Pro"/>
                <a:ea typeface="Source Sans Pro"/>
                <a:cs typeface="Source Sans Pro"/>
                <a:sym typeface="Source Sans Pro"/>
              </a:rPr>
              <a:t>RED CANARY</a:t>
            </a:r>
            <a:endParaRPr b="1" sz="1200">
              <a:latin typeface="Source Sans Pro"/>
              <a:ea typeface="Source Sans Pro"/>
              <a:cs typeface="Source Sans Pro"/>
              <a:sym typeface="Source Sans Pro"/>
            </a:endParaRPr>
          </a:p>
          <a:p>
            <a:pPr indent="0" lvl="0" marL="0" marR="0" rtl="0" algn="ctr">
              <a:lnSpc>
                <a:spcPct val="115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pic>
        <p:nvPicPr>
          <p:cNvPr descr="Image result for twitter bird png" id="181" name="Google Shape;181;p43"/>
          <p:cNvPicPr preferRelativeResize="0"/>
          <p:nvPr/>
        </p:nvPicPr>
        <p:blipFill>
          <a:blip r:embed="rId6">
            <a:alphaModFix/>
          </a:blip>
          <a:stretch>
            <a:fillRect/>
          </a:stretch>
        </p:blipFill>
        <p:spPr>
          <a:xfrm>
            <a:off x="1122465" y="4619850"/>
            <a:ext cx="191850" cy="155951"/>
          </a:xfrm>
          <a:prstGeom prst="rect">
            <a:avLst/>
          </a:prstGeom>
          <a:noFill/>
          <a:ln>
            <a:noFill/>
          </a:ln>
        </p:spPr>
      </p:pic>
      <p:sp>
        <p:nvSpPr>
          <p:cNvPr id="182" name="Google Shape;182;p43"/>
          <p:cNvSpPr/>
          <p:nvPr/>
        </p:nvSpPr>
        <p:spPr>
          <a:xfrm>
            <a:off x="1355427" y="4576525"/>
            <a:ext cx="987900" cy="365700"/>
          </a:xfrm>
          <a:prstGeom prst="rect">
            <a:avLst/>
          </a:prstGeom>
          <a:noFill/>
          <a:ln>
            <a:noFill/>
          </a:ln>
        </p:spPr>
        <p:txBody>
          <a:bodyPr anchorCtr="0" anchor="t" bIns="45700" lIns="17125" spcFirstLastPara="1" rIns="17125" wrap="square" tIns="45700">
            <a:noAutofit/>
          </a:bodyPr>
          <a:lstStyle/>
          <a:p>
            <a:pPr indent="0" lvl="0" marL="0" marR="0" rtl="0" algn="l">
              <a:lnSpc>
                <a:spcPct val="100000"/>
              </a:lnSpc>
              <a:spcBef>
                <a:spcPts val="0"/>
              </a:spcBef>
              <a:spcAft>
                <a:spcPts val="0"/>
              </a:spcAft>
              <a:buClr>
                <a:srgbClr val="58585B"/>
              </a:buClr>
              <a:buSzPts val="2250"/>
              <a:buFont typeface="Source Sans Pro ExtraLight"/>
              <a:buNone/>
            </a:pPr>
            <a:r>
              <a:rPr lang="en" sz="1000">
                <a:latin typeface="Source Sans Pro"/>
                <a:ea typeface="Source Sans Pro"/>
                <a:cs typeface="Source Sans Pro"/>
                <a:sym typeface="Source Sans Pro"/>
              </a:rPr>
              <a:t>@killamjr</a:t>
            </a:r>
            <a:endParaRPr sz="1000">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sp>
        <p:nvSpPr>
          <p:cNvPr id="183" name="Google Shape;183;p43"/>
          <p:cNvSpPr/>
          <p:nvPr/>
        </p:nvSpPr>
        <p:spPr>
          <a:xfrm>
            <a:off x="593400" y="260650"/>
            <a:ext cx="2131800" cy="653400"/>
          </a:xfrm>
          <a:prstGeom prst="rect">
            <a:avLst/>
          </a:prstGeom>
          <a:noFill/>
          <a:ln>
            <a:noFill/>
          </a:ln>
        </p:spPr>
        <p:txBody>
          <a:bodyPr anchorCtr="0" anchor="ctr" bIns="45700" lIns="17125" spcFirstLastPara="1" rIns="17125" wrap="square" tIns="45700">
            <a:noAutofit/>
          </a:bodyPr>
          <a:lstStyle/>
          <a:p>
            <a:pPr indent="0" lvl="0" marL="0" marR="0" rtl="0" algn="l">
              <a:lnSpc>
                <a:spcPct val="90000"/>
              </a:lnSpc>
              <a:spcBef>
                <a:spcPts val="0"/>
              </a:spcBef>
              <a:spcAft>
                <a:spcPts val="0"/>
              </a:spcAft>
              <a:buClr>
                <a:srgbClr val="D01F27"/>
              </a:buClr>
              <a:buSzPts val="4050"/>
              <a:buFont typeface="Source Sans Pro Light"/>
              <a:buNone/>
            </a:pPr>
            <a:r>
              <a:rPr b="1" lang="en" sz="4050">
                <a:latin typeface="Source Sans Pro"/>
                <a:ea typeface="Source Sans Pro"/>
                <a:cs typeface="Source Sans Pro"/>
                <a:sym typeface="Source Sans Pro"/>
              </a:rPr>
              <a:t>ME</a:t>
            </a:r>
            <a:endParaRPr b="1" i="0" sz="4050" u="none" cap="none" strike="noStrike">
              <a:latin typeface="Source Sans Pro"/>
              <a:ea typeface="Source Sans Pro"/>
              <a:cs typeface="Source Sans Pro"/>
              <a:sym typeface="Source Sans Pro"/>
            </a:endParaRPr>
          </a:p>
        </p:txBody>
      </p:sp>
      <p:cxnSp>
        <p:nvCxnSpPr>
          <p:cNvPr id="184" name="Google Shape;184;p43"/>
          <p:cNvCxnSpPr/>
          <p:nvPr/>
        </p:nvCxnSpPr>
        <p:spPr>
          <a:xfrm rot="10800000">
            <a:off x="666325" y="1132155"/>
            <a:ext cx="582000" cy="0"/>
          </a:xfrm>
          <a:prstGeom prst="straightConnector1">
            <a:avLst/>
          </a:prstGeom>
          <a:noFill/>
          <a:ln cap="flat" cmpd="sng" w="28575">
            <a:solidFill>
              <a:srgbClr val="CE232E"/>
            </a:solidFill>
            <a:prstDash val="solid"/>
            <a:round/>
            <a:headEnd len="med" w="med" type="none"/>
            <a:tailEnd len="med" w="med" type="none"/>
          </a:ln>
        </p:spPr>
      </p:cxnSp>
      <p:pic>
        <p:nvPicPr>
          <p:cNvPr id="185" name="Google Shape;185;p43"/>
          <p:cNvPicPr preferRelativeResize="0"/>
          <p:nvPr/>
        </p:nvPicPr>
        <p:blipFill>
          <a:blip r:embed="rId7">
            <a:alphaModFix/>
          </a:blip>
          <a:stretch>
            <a:fillRect/>
          </a:stretch>
        </p:blipFill>
        <p:spPr>
          <a:xfrm>
            <a:off x="740325" y="1350238"/>
            <a:ext cx="1832700" cy="2443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61"/>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59" name="Google Shape;359;p61"/>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TOR - Detection Logic</a:t>
            </a:r>
            <a:endParaRPr b="1" sz="4050">
              <a:latin typeface="Source Sans Pro"/>
              <a:ea typeface="Source Sans Pro"/>
              <a:cs typeface="Source Sans Pro"/>
              <a:sym typeface="Source Sans Pro"/>
            </a:endParaRPr>
          </a:p>
        </p:txBody>
      </p:sp>
      <p:cxnSp>
        <p:nvCxnSpPr>
          <p:cNvPr id="360" name="Google Shape;360;p61"/>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61" name="Google Shape;361;p61"/>
          <p:cNvSpPr txBox="1"/>
          <p:nvPr/>
        </p:nvSpPr>
        <p:spPr>
          <a:xfrm>
            <a:off x="394400" y="1217425"/>
            <a:ext cx="8475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Files renamed to TOR </a:t>
            </a:r>
            <a:r>
              <a:rPr lang="en"/>
              <a:t>being written to </a:t>
            </a:r>
            <a:r>
              <a:rPr b="1" lang="en"/>
              <a:t>\appdata\roaming\tor\</a:t>
            </a:r>
            <a:r>
              <a:rPr lang="en"/>
              <a:t> </a:t>
            </a:r>
            <a:r>
              <a:rPr lang="en"/>
              <a:t>named </a:t>
            </a:r>
            <a:r>
              <a:rPr lang="en"/>
              <a:t>'</a:t>
            </a:r>
            <a:r>
              <a:rPr b="1" lang="en"/>
              <a:t>state</a:t>
            </a:r>
            <a:r>
              <a:rPr lang="en"/>
              <a:t>', '</a:t>
            </a:r>
            <a:r>
              <a:rPr b="1" lang="en"/>
              <a:t>lock</a:t>
            </a:r>
            <a:r>
              <a:rPr lang="en"/>
              <a:t>', '</a:t>
            </a:r>
            <a:r>
              <a:rPr b="1" lang="en"/>
              <a:t>cached-microdesc-consensus</a:t>
            </a:r>
            <a:r>
              <a:rPr lang="en"/>
              <a:t>' (not necessarily under the Users folder)</a:t>
            </a:r>
            <a:endParaRPr/>
          </a:p>
          <a:p>
            <a:pPr indent="-317500" lvl="0" marL="457200" rtl="0" algn="l">
              <a:spcBef>
                <a:spcPts val="0"/>
              </a:spcBef>
              <a:spcAft>
                <a:spcPts val="0"/>
              </a:spcAft>
              <a:buSzPts val="1400"/>
              <a:buChar char="-"/>
            </a:pPr>
            <a:r>
              <a:rPr lang="en"/>
              <a:t>Command lines using the </a:t>
            </a:r>
            <a:r>
              <a:rPr b="1" lang="en"/>
              <a:t>-f</a:t>
            </a:r>
            <a:r>
              <a:rPr lang="en"/>
              <a:t>, option which will point to the TOR config file (usually named </a:t>
            </a:r>
            <a:r>
              <a:rPr b="1" lang="en"/>
              <a:t>torrc</a:t>
            </a:r>
            <a:r>
              <a:rPr lang="en"/>
              <a:t>)</a:t>
            </a:r>
            <a:endParaRPr/>
          </a:p>
          <a:p>
            <a:pPr indent="0" lvl="0" marL="0" rtl="0" algn="l">
              <a:spcBef>
                <a:spcPts val="0"/>
              </a:spcBef>
              <a:spcAft>
                <a:spcPts val="0"/>
              </a:spcAft>
              <a:buNone/>
            </a:pPr>
            <a:r>
              <a:t/>
            </a:r>
            <a:endParaRPr>
              <a:solidFill>
                <a:schemeClr val="lt1"/>
              </a:solidFill>
              <a:highlight>
                <a:schemeClr val="dk2"/>
              </a:highlight>
            </a:endParaRPr>
          </a:p>
          <a:p>
            <a:pPr indent="0" lvl="0" marL="0" rtl="0" algn="l">
              <a:spcBef>
                <a:spcPts val="0"/>
              </a:spcBef>
              <a:spcAft>
                <a:spcPts val="0"/>
              </a:spcAft>
              <a:buNone/>
            </a:pPr>
            <a:r>
              <a:rPr lang="en"/>
              <a:t>   </a:t>
            </a:r>
            <a:endParaRPr/>
          </a:p>
        </p:txBody>
      </p:sp>
      <p:sp>
        <p:nvSpPr>
          <p:cNvPr id="362" name="Google Shape;362;p61"/>
          <p:cNvSpPr txBox="1"/>
          <p:nvPr/>
        </p:nvSpPr>
        <p:spPr>
          <a:xfrm>
            <a:off x="237325" y="4698075"/>
            <a:ext cx="78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https://manpages.debian.org/experimental/tor/tor.1.en.html</a:t>
            </a:r>
            <a:endParaRPr/>
          </a:p>
        </p:txBody>
      </p:sp>
      <p:pic>
        <p:nvPicPr>
          <p:cNvPr id="363" name="Google Shape;363;p61"/>
          <p:cNvPicPr preferRelativeResize="0"/>
          <p:nvPr/>
        </p:nvPicPr>
        <p:blipFill>
          <a:blip r:embed="rId4">
            <a:alphaModFix/>
          </a:blip>
          <a:stretch>
            <a:fillRect/>
          </a:stretch>
        </p:blipFill>
        <p:spPr>
          <a:xfrm>
            <a:off x="484500" y="2036601"/>
            <a:ext cx="8048551" cy="2661475"/>
          </a:xfrm>
          <a:prstGeom prst="rect">
            <a:avLst/>
          </a:prstGeom>
          <a:noFill/>
          <a:ln cap="flat" cmpd="sng" w="9525">
            <a:solidFill>
              <a:schemeClr val="dk2"/>
            </a:solidFill>
            <a:prstDash val="solid"/>
            <a:round/>
            <a:headEnd len="sm" w="sm" type="none"/>
            <a:tailEnd len="sm" w="sm" type="none"/>
          </a:ln>
        </p:spPr>
      </p:pic>
      <p:sp>
        <p:nvSpPr>
          <p:cNvPr id="364" name="Google Shape;364;p61"/>
          <p:cNvSpPr/>
          <p:nvPr/>
        </p:nvSpPr>
        <p:spPr>
          <a:xfrm>
            <a:off x="6758700" y="2036600"/>
            <a:ext cx="1681200" cy="365100"/>
          </a:xfrm>
          <a:prstGeom prst="rect">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pic>
        <p:nvPicPr>
          <p:cNvPr id="369" name="Google Shape;369;p62"/>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70" name="Google Shape;370;p62"/>
          <p:cNvSpPr txBox="1"/>
          <p:nvPr/>
        </p:nvSpPr>
        <p:spPr>
          <a:xfrm>
            <a:off x="538088" y="106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TOR/ngrok Backdoor Script</a:t>
            </a:r>
            <a:endParaRPr b="1" sz="4050">
              <a:latin typeface="Source Sans Pro"/>
              <a:ea typeface="Source Sans Pro"/>
              <a:cs typeface="Source Sans Pro"/>
              <a:sym typeface="Source Sans Pro"/>
            </a:endParaRPr>
          </a:p>
        </p:txBody>
      </p:sp>
      <p:cxnSp>
        <p:nvCxnSpPr>
          <p:cNvPr id="371" name="Google Shape;371;p62"/>
          <p:cNvCxnSpPr/>
          <p:nvPr/>
        </p:nvCxnSpPr>
        <p:spPr>
          <a:xfrm rot="10800000">
            <a:off x="530463" y="962855"/>
            <a:ext cx="582000" cy="0"/>
          </a:xfrm>
          <a:prstGeom prst="straightConnector1">
            <a:avLst/>
          </a:prstGeom>
          <a:noFill/>
          <a:ln cap="flat" cmpd="sng" w="28575">
            <a:solidFill>
              <a:srgbClr val="CE232E"/>
            </a:solidFill>
            <a:prstDash val="solid"/>
            <a:round/>
            <a:headEnd len="med" w="med" type="none"/>
            <a:tailEnd len="med" w="med" type="none"/>
          </a:ln>
        </p:spPr>
      </p:cxnSp>
      <p:sp>
        <p:nvSpPr>
          <p:cNvPr id="372" name="Google Shape;372;p62"/>
          <p:cNvSpPr txBox="1"/>
          <p:nvPr/>
        </p:nvSpPr>
        <p:spPr>
          <a:xfrm>
            <a:off x="0" y="1143000"/>
            <a:ext cx="9106200" cy="17916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AutoNum type="arabicPeriod"/>
            </a:pPr>
            <a:r>
              <a:rPr lang="en" sz="1800">
                <a:solidFill>
                  <a:schemeClr val="dk1"/>
                </a:solidFill>
                <a:latin typeface="Source Sans Pro Light"/>
                <a:ea typeface="Source Sans Pro Light"/>
                <a:cs typeface="Source Sans Pro Light"/>
                <a:sym typeface="Source Sans Pro Light"/>
              </a:rPr>
              <a:t>Download </a:t>
            </a:r>
            <a:r>
              <a:rPr b="1" lang="en" sz="1800">
                <a:solidFill>
                  <a:schemeClr val="dk1"/>
                </a:solidFill>
                <a:latin typeface="Source Sans Pro"/>
                <a:ea typeface="Source Sans Pro"/>
                <a:cs typeface="Source Sans Pro"/>
                <a:sym typeface="Source Sans Pro"/>
              </a:rPr>
              <a:t>TOR/ngrok</a:t>
            </a:r>
            <a:r>
              <a:rPr lang="en" sz="1800">
                <a:solidFill>
                  <a:schemeClr val="dk1"/>
                </a:solidFill>
                <a:latin typeface="Source Sans Pro Light"/>
                <a:ea typeface="Source Sans Pro Light"/>
                <a:cs typeface="Source Sans Pro Light"/>
                <a:sym typeface="Source Sans Pro Light"/>
              </a:rPr>
              <a:t> and </a:t>
            </a:r>
            <a:r>
              <a:rPr b="1" lang="en" sz="1800">
                <a:solidFill>
                  <a:schemeClr val="dk1"/>
                </a:solidFill>
                <a:latin typeface="Source Sans Pro"/>
                <a:ea typeface="Source Sans Pro"/>
                <a:cs typeface="Source Sans Pro"/>
                <a:sym typeface="Source Sans Pro"/>
              </a:rPr>
              <a:t>nssm</a:t>
            </a:r>
            <a:r>
              <a:rPr lang="en" sz="1800">
                <a:solidFill>
                  <a:schemeClr val="dk1"/>
                </a:solidFill>
                <a:latin typeface="Source Sans Pro Light"/>
                <a:ea typeface="Source Sans Pro Light"/>
                <a:cs typeface="Source Sans Pro Light"/>
                <a:sym typeface="Source Sans Pro Light"/>
              </a:rPr>
              <a:t> to windows\tmp, and rename tor to </a:t>
            </a:r>
            <a:r>
              <a:rPr b="1" lang="en" sz="1800">
                <a:solidFill>
                  <a:schemeClr val="dk1"/>
                </a:solidFill>
                <a:latin typeface="Source Sans Pro"/>
                <a:ea typeface="Source Sans Pro"/>
                <a:cs typeface="Source Sans Pro"/>
                <a:sym typeface="Source Sans Pro"/>
              </a:rPr>
              <a:t>sysmon.exe</a:t>
            </a:r>
            <a:endParaRPr b="1" sz="1800">
              <a:solidFill>
                <a:schemeClr val="dk1"/>
              </a:solidFill>
              <a:latin typeface="Source Sans Pro"/>
              <a:ea typeface="Source Sans Pro"/>
              <a:cs typeface="Source Sans Pro"/>
              <a:sym typeface="Source Sans Pro"/>
            </a:endParaRPr>
          </a:p>
          <a:p>
            <a:pPr indent="-342900" lvl="0" marL="457200" rtl="0" algn="l">
              <a:lnSpc>
                <a:spcPct val="160000"/>
              </a:lnSpc>
              <a:spcBef>
                <a:spcPts val="0"/>
              </a:spcBef>
              <a:spcAft>
                <a:spcPts val="0"/>
              </a:spcAft>
              <a:buClr>
                <a:schemeClr val="dk1"/>
              </a:buClr>
              <a:buSzPts val="1800"/>
              <a:buFont typeface="Source Sans Pro Light"/>
              <a:buAutoNum type="arabicPeriod"/>
            </a:pPr>
            <a:r>
              <a:rPr lang="en" sz="1800">
                <a:solidFill>
                  <a:schemeClr val="dk1"/>
                </a:solidFill>
                <a:latin typeface="Source Sans Pro Light"/>
                <a:ea typeface="Source Sans Pro Light"/>
                <a:cs typeface="Source Sans Pro Light"/>
                <a:sym typeface="Source Sans Pro Light"/>
              </a:rPr>
              <a:t>Use Not Sucking Service Manager (</a:t>
            </a:r>
            <a:r>
              <a:rPr b="1" lang="en" sz="1800">
                <a:solidFill>
                  <a:schemeClr val="dk1"/>
                </a:solidFill>
                <a:latin typeface="Source Sans Pro"/>
                <a:ea typeface="Source Sans Pro"/>
                <a:cs typeface="Source Sans Pro"/>
                <a:sym typeface="Source Sans Pro"/>
              </a:rPr>
              <a:t>nssm</a:t>
            </a:r>
            <a:r>
              <a:rPr lang="en" sz="1800">
                <a:solidFill>
                  <a:schemeClr val="dk1"/>
                </a:solidFill>
                <a:latin typeface="Source Sans Pro Light"/>
                <a:ea typeface="Source Sans Pro Light"/>
                <a:cs typeface="Source Sans Pro Light"/>
                <a:sym typeface="Source Sans Pro Light"/>
              </a:rPr>
              <a:t>) to create a service for </a:t>
            </a:r>
            <a:r>
              <a:rPr b="1" lang="en" sz="1800">
                <a:solidFill>
                  <a:schemeClr val="dk1"/>
                </a:solidFill>
                <a:latin typeface="Source Sans Pro"/>
                <a:ea typeface="Source Sans Pro"/>
                <a:cs typeface="Source Sans Pro"/>
                <a:sym typeface="Source Sans Pro"/>
              </a:rPr>
              <a:t>TOR/ngrok </a:t>
            </a:r>
            <a:r>
              <a:rPr lang="en" sz="1800">
                <a:solidFill>
                  <a:schemeClr val="dk1"/>
                </a:solidFill>
                <a:latin typeface="Source Sans Pro Light"/>
                <a:ea typeface="Source Sans Pro Light"/>
                <a:cs typeface="Source Sans Pro Light"/>
                <a:sym typeface="Source Sans Pro Light"/>
              </a:rPr>
              <a:t>binary.</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AutoNum type="arabicPeriod"/>
            </a:pPr>
            <a:r>
              <a:rPr lang="en" sz="1800">
                <a:solidFill>
                  <a:schemeClr val="dk1"/>
                </a:solidFill>
                <a:latin typeface="Source Sans Pro Light"/>
                <a:ea typeface="Source Sans Pro Light"/>
                <a:cs typeface="Source Sans Pro Light"/>
                <a:sym typeface="Source Sans Pro Light"/>
              </a:rPr>
              <a:t>Install </a:t>
            </a:r>
            <a:r>
              <a:rPr b="1" lang="en" sz="1800">
                <a:solidFill>
                  <a:schemeClr val="dk1"/>
                </a:solidFill>
                <a:latin typeface="Source Sans Pro"/>
                <a:ea typeface="Source Sans Pro"/>
                <a:cs typeface="Source Sans Pro"/>
                <a:sym typeface="Source Sans Pro"/>
              </a:rPr>
              <a:t>SSH</a:t>
            </a:r>
            <a:r>
              <a:rPr lang="en" sz="1800">
                <a:solidFill>
                  <a:schemeClr val="dk1"/>
                </a:solidFill>
                <a:latin typeface="Source Sans Pro Light"/>
                <a:ea typeface="Source Sans Pro Light"/>
                <a:cs typeface="Source Sans Pro Light"/>
                <a:sym typeface="Source Sans Pro Light"/>
              </a:rPr>
              <a:t> service and start both services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AutoNum type="arabicPeriod"/>
            </a:pPr>
            <a:r>
              <a:rPr lang="en" sz="1800">
                <a:solidFill>
                  <a:schemeClr val="dk1"/>
                </a:solidFill>
                <a:latin typeface="Source Sans Pro Light"/>
                <a:ea typeface="Source Sans Pro Light"/>
                <a:cs typeface="Source Sans Pro Light"/>
                <a:sym typeface="Source Sans Pro Light"/>
              </a:rPr>
              <a:t>Create firewall rule to allow </a:t>
            </a:r>
            <a:r>
              <a:rPr b="1" lang="en" sz="1800">
                <a:solidFill>
                  <a:schemeClr val="dk1"/>
                </a:solidFill>
                <a:latin typeface="Source Sans Pro"/>
                <a:ea typeface="Source Sans Pro"/>
                <a:cs typeface="Source Sans Pro"/>
                <a:sym typeface="Source Sans Pro"/>
              </a:rPr>
              <a:t>SSH</a:t>
            </a:r>
            <a:endParaRPr b="1" sz="1800">
              <a:solidFill>
                <a:schemeClr val="dk1"/>
              </a:solidFill>
              <a:latin typeface="Source Sans Pro"/>
              <a:ea typeface="Source Sans Pro"/>
              <a:cs typeface="Source Sans Pro"/>
              <a:sym typeface="Source Sans Pro"/>
            </a:endParaRPr>
          </a:p>
        </p:txBody>
      </p:sp>
      <p:pic>
        <p:nvPicPr>
          <p:cNvPr id="373" name="Google Shape;373;p62"/>
          <p:cNvPicPr preferRelativeResize="0"/>
          <p:nvPr/>
        </p:nvPicPr>
        <p:blipFill>
          <a:blip r:embed="rId4">
            <a:alphaModFix/>
          </a:blip>
          <a:stretch>
            <a:fillRect/>
          </a:stretch>
        </p:blipFill>
        <p:spPr>
          <a:xfrm>
            <a:off x="384775" y="3114750"/>
            <a:ext cx="6084992" cy="1904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pic>
        <p:nvPicPr>
          <p:cNvPr id="378" name="Google Shape;378;p63"/>
          <p:cNvPicPr preferRelativeResize="0"/>
          <p:nvPr/>
        </p:nvPicPr>
        <p:blipFill rotWithShape="1">
          <a:blip r:embed="rId4">
            <a:alphaModFix/>
          </a:blip>
          <a:srcRect b="0" l="0" r="0" t="0"/>
          <a:stretch/>
        </p:blipFill>
        <p:spPr>
          <a:xfrm>
            <a:off x="8012825" y="4698075"/>
            <a:ext cx="922000" cy="274625"/>
          </a:xfrm>
          <a:prstGeom prst="rect">
            <a:avLst/>
          </a:prstGeom>
          <a:noFill/>
          <a:ln>
            <a:noFill/>
          </a:ln>
        </p:spPr>
      </p:pic>
      <p:sp>
        <p:nvSpPr>
          <p:cNvPr id="379" name="Google Shape;379;p63"/>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ngrok</a:t>
            </a:r>
            <a:endParaRPr b="1" sz="4050">
              <a:latin typeface="Source Sans Pro"/>
              <a:ea typeface="Source Sans Pro"/>
              <a:cs typeface="Source Sans Pro"/>
              <a:sym typeface="Source Sans Pro"/>
            </a:endParaRPr>
          </a:p>
        </p:txBody>
      </p:sp>
      <p:cxnSp>
        <p:nvCxnSpPr>
          <p:cNvPr id="380" name="Google Shape;380;p63"/>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381" name="Google Shape;381;p63"/>
          <p:cNvSpPr txBox="1"/>
          <p:nvPr/>
        </p:nvSpPr>
        <p:spPr>
          <a:xfrm>
            <a:off x="342925" y="1369775"/>
            <a:ext cx="84042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This is a tool they like to use to setup easy reverse tunnels</a:t>
            </a:r>
            <a:endParaRPr sz="1800">
              <a:solidFill>
                <a:schemeClr val="dk1"/>
              </a:solidFill>
              <a:latin typeface="Source Sans Pro Light"/>
              <a:ea typeface="Source Sans Pro Light"/>
              <a:cs typeface="Source Sans Pro Light"/>
              <a:sym typeface="Source Sans Pro Light"/>
            </a:endParaRPr>
          </a:p>
          <a:p>
            <a:pPr indent="-342900" lvl="0" marL="457200" marR="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Tool’s intended use is to easily host a server from within a network (usually a web server)</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You can externally open any port you want (e.g. </a:t>
            </a:r>
            <a:r>
              <a:rPr b="1" lang="en" sz="1800">
                <a:solidFill>
                  <a:schemeClr val="dk1"/>
                </a:solidFill>
                <a:latin typeface="Source Sans Pro"/>
                <a:ea typeface="Source Sans Pro"/>
                <a:cs typeface="Source Sans Pro"/>
                <a:sym typeface="Source Sans Pro"/>
              </a:rPr>
              <a:t>3389</a:t>
            </a:r>
            <a:r>
              <a:rPr lang="en" sz="1800">
                <a:solidFill>
                  <a:schemeClr val="dk1"/>
                </a:solidFill>
                <a:latin typeface="Source Sans Pro Light"/>
                <a:ea typeface="Source Sans Pro Light"/>
                <a:cs typeface="Source Sans Pro Light"/>
                <a:sym typeface="Source Sans Pro Light"/>
              </a:rPr>
              <a:t> for </a:t>
            </a:r>
            <a:r>
              <a:rPr b="1" lang="en" sz="1800">
                <a:solidFill>
                  <a:schemeClr val="dk1"/>
                </a:solidFill>
                <a:latin typeface="Source Sans Pro"/>
                <a:ea typeface="Source Sans Pro"/>
                <a:cs typeface="Source Sans Pro"/>
                <a:sym typeface="Source Sans Pro"/>
              </a:rPr>
              <a:t>RDP</a:t>
            </a:r>
            <a:r>
              <a:rPr lang="en" sz="1800">
                <a:solidFill>
                  <a:schemeClr val="dk1"/>
                </a:solidFill>
                <a:latin typeface="Source Sans Pro Light"/>
                <a:ea typeface="Source Sans Pro Light"/>
                <a:cs typeface="Source Sans Pro Light"/>
                <a:sym typeface="Source Sans Pro Light"/>
              </a:rPr>
              <a: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Normally named `ngrok.exe` but </a:t>
            </a:r>
            <a:r>
              <a:rPr lang="en" sz="1800">
                <a:solidFill>
                  <a:schemeClr val="dk1"/>
                </a:solidFill>
                <a:latin typeface="Source Sans Pro Light"/>
                <a:ea typeface="Source Sans Pro Light"/>
                <a:cs typeface="Source Sans Pro Light"/>
                <a:sym typeface="Source Sans Pro Light"/>
              </a:rPr>
              <a:t>their documentation</a:t>
            </a:r>
            <a:r>
              <a:rPr lang="en" sz="1800">
                <a:solidFill>
                  <a:schemeClr val="dk1"/>
                </a:solidFill>
                <a:latin typeface="Source Sans Pro Light"/>
                <a:ea typeface="Source Sans Pro Light"/>
                <a:cs typeface="Source Sans Pro Light"/>
                <a:sym typeface="Source Sans Pro Light"/>
              </a:rPr>
              <a:t> renames it to `sysmon.exe`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Look for network traffic to </a:t>
            </a:r>
            <a:r>
              <a:rPr b="1" lang="en" sz="1800">
                <a:solidFill>
                  <a:schemeClr val="dk1"/>
                </a:solidFill>
                <a:latin typeface="Source Sans Pro"/>
                <a:ea typeface="Source Sans Pro"/>
                <a:cs typeface="Source Sans Pro"/>
                <a:sym typeface="Source Sans Pro"/>
              </a:rPr>
              <a:t>ngrok.io</a:t>
            </a:r>
            <a:r>
              <a:rPr lang="en" sz="1800">
                <a:solidFill>
                  <a:schemeClr val="dk1"/>
                </a:solidFill>
                <a:latin typeface="Source Sans Pro Light"/>
                <a:ea typeface="Source Sans Pro Light"/>
                <a:cs typeface="Source Sans Pro Light"/>
                <a:sym typeface="Source Sans Pro Light"/>
              </a:rPr>
              <a:t> or </a:t>
            </a:r>
            <a:r>
              <a:rPr b="1" lang="en" sz="1800">
                <a:solidFill>
                  <a:schemeClr val="dk1"/>
                </a:solidFill>
                <a:latin typeface="Source Sans Pro"/>
                <a:ea typeface="Source Sans Pro"/>
                <a:cs typeface="Source Sans Pro"/>
                <a:sym typeface="Source Sans Pro"/>
              </a:rPr>
              <a:t>ngrok.com</a:t>
            </a:r>
            <a:r>
              <a:rPr lang="en" sz="1800">
                <a:solidFill>
                  <a:schemeClr val="dk1"/>
                </a:solidFill>
                <a:latin typeface="Source Sans Pro Light"/>
                <a:ea typeface="Source Sans Pro Light"/>
                <a:cs typeface="Source Sans Pro Light"/>
                <a:sym typeface="Source Sans Pro Light"/>
              </a:rPr>
              <a:t> “</a:t>
            </a:r>
            <a:r>
              <a:rPr b="1" lang="en" sz="1800">
                <a:solidFill>
                  <a:schemeClr val="dk1"/>
                </a:solidFill>
                <a:latin typeface="Source Sans Pro"/>
                <a:ea typeface="Source Sans Pro"/>
                <a:cs typeface="Source Sans Pro"/>
                <a:sym typeface="Source Sans Pro"/>
              </a:rPr>
              <a:t>tcp</a:t>
            </a:r>
            <a:r>
              <a:rPr lang="en" sz="1800">
                <a:solidFill>
                  <a:schemeClr val="dk1"/>
                </a:solidFill>
                <a:latin typeface="Source Sans Pro Light"/>
                <a:ea typeface="Source Sans Pro Light"/>
                <a:cs typeface="Source Sans Pro Light"/>
                <a:sym typeface="Source Sans Pro Light"/>
              </a:rPr>
              <a:t>” or “</a:t>
            </a:r>
            <a:r>
              <a:rPr b="1" lang="en" sz="1800">
                <a:solidFill>
                  <a:schemeClr val="dk1"/>
                </a:solidFill>
                <a:latin typeface="Source Sans Pro"/>
                <a:ea typeface="Source Sans Pro"/>
                <a:cs typeface="Source Sans Pro"/>
                <a:sym typeface="Source Sans Pro"/>
              </a:rPr>
              <a:t>tunnel</a:t>
            </a:r>
            <a:r>
              <a:rPr lang="en" sz="1800">
                <a:solidFill>
                  <a:schemeClr val="dk1"/>
                </a:solidFill>
                <a:latin typeface="Source Sans Pro Light"/>
                <a:ea typeface="Source Sans Pro Light"/>
                <a:cs typeface="Source Sans Pro Light"/>
                <a:sym typeface="Source Sans Pro Light"/>
              </a:rPr>
              <a:t>” domains.</a:t>
            </a:r>
            <a:endParaRPr b="1" sz="1800">
              <a:solidFill>
                <a:schemeClr val="dk1"/>
              </a:solidFill>
              <a:latin typeface="Source Sans Pro"/>
              <a:ea typeface="Source Sans Pro"/>
              <a:cs typeface="Source Sans Pro"/>
              <a:sym typeface="Source Sans Pro"/>
            </a:endParaRPr>
          </a:p>
        </p:txBody>
      </p:sp>
      <p:pic>
        <p:nvPicPr>
          <p:cNvPr id="382" name="Google Shape;382;p63"/>
          <p:cNvPicPr preferRelativeResize="0"/>
          <p:nvPr/>
        </p:nvPicPr>
        <p:blipFill>
          <a:blip r:embed="rId5">
            <a:alphaModFix/>
          </a:blip>
          <a:stretch>
            <a:fillRect/>
          </a:stretch>
        </p:blipFill>
        <p:spPr>
          <a:xfrm>
            <a:off x="6579350" y="169925"/>
            <a:ext cx="2355475" cy="1567450"/>
          </a:xfrm>
          <a:prstGeom prst="rect">
            <a:avLst/>
          </a:prstGeom>
          <a:noFill/>
          <a:ln>
            <a:noFill/>
          </a:ln>
        </p:spPr>
      </p:pic>
      <p:sp>
        <p:nvSpPr>
          <p:cNvPr id="383" name="Google Shape;383;p63"/>
          <p:cNvSpPr txBox="1"/>
          <p:nvPr/>
        </p:nvSpPr>
        <p:spPr>
          <a:xfrm>
            <a:off x="319650" y="4635275"/>
            <a:ext cx="7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https://ngrok.com/docs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pic>
        <p:nvPicPr>
          <p:cNvPr id="388" name="Google Shape;388;p64"/>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389" name="Google Shape;389;p64"/>
          <p:cNvSpPr txBox="1"/>
          <p:nvPr/>
        </p:nvSpPr>
        <p:spPr>
          <a:xfrm>
            <a:off x="546375" y="436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ngrok</a:t>
            </a:r>
            <a:endParaRPr b="1" sz="4050">
              <a:latin typeface="Source Sans Pro"/>
              <a:ea typeface="Source Sans Pro"/>
              <a:cs typeface="Source Sans Pro"/>
              <a:sym typeface="Source Sans Pro"/>
            </a:endParaRPr>
          </a:p>
        </p:txBody>
      </p:sp>
      <p:cxnSp>
        <p:nvCxnSpPr>
          <p:cNvPr id="390" name="Google Shape;390;p64"/>
          <p:cNvCxnSpPr/>
          <p:nvPr/>
        </p:nvCxnSpPr>
        <p:spPr>
          <a:xfrm rot="10800000">
            <a:off x="597675" y="828905"/>
            <a:ext cx="582000" cy="0"/>
          </a:xfrm>
          <a:prstGeom prst="straightConnector1">
            <a:avLst/>
          </a:prstGeom>
          <a:noFill/>
          <a:ln cap="flat" cmpd="sng" w="28575">
            <a:solidFill>
              <a:srgbClr val="CE232E"/>
            </a:solidFill>
            <a:prstDash val="solid"/>
            <a:round/>
            <a:headEnd len="med" w="med" type="none"/>
            <a:tailEnd len="med" w="med" type="none"/>
          </a:ln>
        </p:spPr>
      </p:cxnSp>
      <p:sp>
        <p:nvSpPr>
          <p:cNvPr id="391" name="Google Shape;391;p64"/>
          <p:cNvSpPr txBox="1"/>
          <p:nvPr/>
        </p:nvSpPr>
        <p:spPr>
          <a:xfrm>
            <a:off x="2114075" y="43650"/>
            <a:ext cx="84042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Did I mention how easy this is to use?</a:t>
            </a:r>
            <a:endParaRPr sz="1800">
              <a:solidFill>
                <a:schemeClr val="dk1"/>
              </a:solidFill>
              <a:latin typeface="Source Sans Pro Light"/>
              <a:ea typeface="Source Sans Pro Light"/>
              <a:cs typeface="Source Sans Pro Light"/>
              <a:sym typeface="Source Sans Pro Light"/>
            </a:endParaRPr>
          </a:p>
        </p:txBody>
      </p:sp>
      <p:sp>
        <p:nvSpPr>
          <p:cNvPr id="392" name="Google Shape;392;p64"/>
          <p:cNvSpPr txBox="1"/>
          <p:nvPr/>
        </p:nvSpPr>
        <p:spPr>
          <a:xfrm>
            <a:off x="319650" y="4635275"/>
            <a:ext cx="76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93" name="Google Shape;393;p64"/>
          <p:cNvPicPr preferRelativeResize="0"/>
          <p:nvPr/>
        </p:nvPicPr>
        <p:blipFill>
          <a:blip r:embed="rId4">
            <a:alphaModFix/>
          </a:blip>
          <a:stretch>
            <a:fillRect/>
          </a:stretch>
        </p:blipFill>
        <p:spPr>
          <a:xfrm>
            <a:off x="1698125" y="640061"/>
            <a:ext cx="5373601" cy="4058015"/>
          </a:xfrm>
          <a:prstGeom prst="rect">
            <a:avLst/>
          </a:prstGeom>
          <a:noFill/>
          <a:ln>
            <a:noFill/>
          </a:ln>
        </p:spPr>
      </p:pic>
      <p:sp>
        <p:nvSpPr>
          <p:cNvPr id="394" name="Google Shape;394;p64"/>
          <p:cNvSpPr txBox="1"/>
          <p:nvPr/>
        </p:nvSpPr>
        <p:spPr>
          <a:xfrm>
            <a:off x="1698125" y="4761950"/>
            <a:ext cx="53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https://dashboard.ngrok.com/get-started/setup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pic>
        <p:nvPicPr>
          <p:cNvPr id="399" name="Google Shape;399;p65"/>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00" name="Google Shape;400;p65"/>
          <p:cNvSpPr txBox="1"/>
          <p:nvPr/>
        </p:nvSpPr>
        <p:spPr>
          <a:xfrm>
            <a:off x="538088" y="106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ngrok</a:t>
            </a:r>
            <a:endParaRPr b="1" sz="4050">
              <a:latin typeface="Source Sans Pro"/>
              <a:ea typeface="Source Sans Pro"/>
              <a:cs typeface="Source Sans Pro"/>
              <a:sym typeface="Source Sans Pro"/>
            </a:endParaRPr>
          </a:p>
        </p:txBody>
      </p:sp>
      <p:cxnSp>
        <p:nvCxnSpPr>
          <p:cNvPr id="401" name="Google Shape;401;p65"/>
          <p:cNvCxnSpPr/>
          <p:nvPr/>
        </p:nvCxnSpPr>
        <p:spPr>
          <a:xfrm rot="10800000">
            <a:off x="530463" y="962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402" name="Google Shape;402;p65"/>
          <p:cNvPicPr preferRelativeResize="0"/>
          <p:nvPr/>
        </p:nvPicPr>
        <p:blipFill>
          <a:blip r:embed="rId4">
            <a:alphaModFix/>
          </a:blip>
          <a:stretch>
            <a:fillRect/>
          </a:stretch>
        </p:blipFill>
        <p:spPr>
          <a:xfrm>
            <a:off x="469500" y="1326450"/>
            <a:ext cx="3332525" cy="3507925"/>
          </a:xfrm>
          <a:prstGeom prst="rect">
            <a:avLst/>
          </a:prstGeom>
          <a:noFill/>
          <a:ln cap="flat" cmpd="sng" w="9525">
            <a:solidFill>
              <a:schemeClr val="dk2"/>
            </a:solidFill>
            <a:prstDash val="solid"/>
            <a:round/>
            <a:headEnd len="sm" w="sm" type="none"/>
            <a:tailEnd len="sm" w="sm" type="none"/>
          </a:ln>
        </p:spPr>
      </p:pic>
      <p:sp>
        <p:nvSpPr>
          <p:cNvPr id="403" name="Google Shape;403;p65"/>
          <p:cNvSpPr txBox="1"/>
          <p:nvPr/>
        </p:nvSpPr>
        <p:spPr>
          <a:xfrm>
            <a:off x="966488" y="457050"/>
            <a:ext cx="46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4" name="Google Shape;404;p65"/>
          <p:cNvPicPr preferRelativeResize="0"/>
          <p:nvPr/>
        </p:nvPicPr>
        <p:blipFill>
          <a:blip r:embed="rId5">
            <a:alphaModFix/>
          </a:blip>
          <a:stretch>
            <a:fillRect/>
          </a:stretch>
        </p:blipFill>
        <p:spPr>
          <a:xfrm>
            <a:off x="5037387" y="36600"/>
            <a:ext cx="3078100" cy="2473400"/>
          </a:xfrm>
          <a:prstGeom prst="rect">
            <a:avLst/>
          </a:prstGeom>
          <a:noFill/>
          <a:ln>
            <a:noFill/>
          </a:ln>
        </p:spPr>
      </p:pic>
      <p:pic>
        <p:nvPicPr>
          <p:cNvPr id="405" name="Google Shape;405;p65"/>
          <p:cNvPicPr preferRelativeResize="0"/>
          <p:nvPr/>
        </p:nvPicPr>
        <p:blipFill>
          <a:blip r:embed="rId6">
            <a:alphaModFix/>
          </a:blip>
          <a:stretch>
            <a:fillRect/>
          </a:stretch>
        </p:blipFill>
        <p:spPr>
          <a:xfrm>
            <a:off x="4618350" y="2412600"/>
            <a:ext cx="3916151" cy="2730901"/>
          </a:xfrm>
          <a:prstGeom prst="rect">
            <a:avLst/>
          </a:prstGeom>
          <a:noFill/>
          <a:ln cap="flat" cmpd="sng" w="9525">
            <a:solidFill>
              <a:schemeClr val="dk2"/>
            </a:solidFill>
            <a:prstDash val="solid"/>
            <a:round/>
            <a:headEnd len="sm" w="sm" type="none"/>
            <a:tailEnd len="sm" w="sm" type="none"/>
          </a:ln>
        </p:spPr>
      </p:pic>
      <p:cxnSp>
        <p:nvCxnSpPr>
          <p:cNvPr id="406" name="Google Shape;406;p65"/>
          <p:cNvCxnSpPr>
            <a:stCxn id="402" idx="3"/>
            <a:endCxn id="404" idx="1"/>
          </p:cNvCxnSpPr>
          <p:nvPr/>
        </p:nvCxnSpPr>
        <p:spPr>
          <a:xfrm flipH="1" rot="10800000">
            <a:off x="3802025" y="1273212"/>
            <a:ext cx="1235400" cy="1807200"/>
          </a:xfrm>
          <a:prstGeom prst="straightConnector1">
            <a:avLst/>
          </a:prstGeom>
          <a:noFill/>
          <a:ln cap="flat" cmpd="sng" w="28575">
            <a:solidFill>
              <a:srgbClr val="C2001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pic>
        <p:nvPicPr>
          <p:cNvPr id="411" name="Google Shape;411;p66"/>
          <p:cNvPicPr preferRelativeResize="0"/>
          <p:nvPr/>
        </p:nvPicPr>
        <p:blipFill>
          <a:blip r:embed="rId3">
            <a:alphaModFix/>
          </a:blip>
          <a:stretch>
            <a:fillRect/>
          </a:stretch>
        </p:blipFill>
        <p:spPr>
          <a:xfrm>
            <a:off x="7696825" y="0"/>
            <a:ext cx="1237999" cy="1322475"/>
          </a:xfrm>
          <a:prstGeom prst="rect">
            <a:avLst/>
          </a:prstGeom>
          <a:noFill/>
          <a:ln>
            <a:noFill/>
          </a:ln>
        </p:spPr>
      </p:pic>
      <p:pic>
        <p:nvPicPr>
          <p:cNvPr id="412" name="Google Shape;412;p66"/>
          <p:cNvPicPr preferRelativeResize="0"/>
          <p:nvPr/>
        </p:nvPicPr>
        <p:blipFill rotWithShape="1">
          <a:blip r:embed="rId4">
            <a:alphaModFix/>
          </a:blip>
          <a:srcRect b="0" l="0" r="0" t="0"/>
          <a:stretch/>
        </p:blipFill>
        <p:spPr>
          <a:xfrm>
            <a:off x="8012825" y="4698075"/>
            <a:ext cx="922000" cy="274625"/>
          </a:xfrm>
          <a:prstGeom prst="rect">
            <a:avLst/>
          </a:prstGeom>
          <a:noFill/>
          <a:ln>
            <a:noFill/>
          </a:ln>
        </p:spPr>
      </p:pic>
      <p:sp>
        <p:nvSpPr>
          <p:cNvPr id="413" name="Google Shape;413;p66"/>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Remote Access Tools</a:t>
            </a:r>
            <a:endParaRPr b="1" sz="4050">
              <a:latin typeface="Source Sans Pro"/>
              <a:ea typeface="Source Sans Pro"/>
              <a:cs typeface="Source Sans Pro"/>
              <a:sym typeface="Source Sans Pro"/>
            </a:endParaRPr>
          </a:p>
        </p:txBody>
      </p:sp>
      <p:cxnSp>
        <p:nvCxnSpPr>
          <p:cNvPr id="414" name="Google Shape;414;p66"/>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15" name="Google Shape;415;p66"/>
          <p:cNvSpPr txBox="1"/>
          <p:nvPr/>
        </p:nvSpPr>
        <p:spPr>
          <a:xfrm>
            <a:off x="84925" y="1178850"/>
            <a:ext cx="90213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Their documentation mostly calls out using AnyDesk, but there are tons of possible options here.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Look for remote access tools that are not standard to your environment, or outside of their expected folders (e.g. program files).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Most “legit” RATs have accompanying network traffic to their creator for updates</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u="sng">
                <a:solidFill>
                  <a:schemeClr val="hlink"/>
                </a:solidFill>
                <a:latin typeface="Source Sans Pro Light"/>
                <a:ea typeface="Source Sans Pro Light"/>
                <a:cs typeface="Source Sans Pro Light"/>
                <a:sym typeface="Source Sans Pro Light"/>
                <a:hlinkClick r:id="rId5"/>
              </a:rPr>
              <a:t>Remote access tool or trojan? How to detect misbehaving RATs</a:t>
            </a:r>
            <a:endParaRPr>
              <a:latin typeface="Source Sans Pro Light"/>
              <a:ea typeface="Source Sans Pro Light"/>
              <a:cs typeface="Source Sans Pro Light"/>
              <a:sym typeface="Source Sans Pro Light"/>
            </a:endParaRPr>
          </a:p>
        </p:txBody>
      </p:sp>
      <p:pic>
        <p:nvPicPr>
          <p:cNvPr id="416" name="Google Shape;416;p66"/>
          <p:cNvPicPr preferRelativeResize="0"/>
          <p:nvPr/>
        </p:nvPicPr>
        <p:blipFill>
          <a:blip r:embed="rId6">
            <a:alphaModFix/>
          </a:blip>
          <a:stretch>
            <a:fillRect/>
          </a:stretch>
        </p:blipFill>
        <p:spPr>
          <a:xfrm>
            <a:off x="111000" y="3957300"/>
            <a:ext cx="1990800" cy="1114850"/>
          </a:xfrm>
          <a:prstGeom prst="rect">
            <a:avLst/>
          </a:prstGeom>
          <a:noFill/>
          <a:ln>
            <a:noFill/>
          </a:ln>
        </p:spPr>
      </p:pic>
      <p:pic>
        <p:nvPicPr>
          <p:cNvPr id="417" name="Google Shape;417;p66"/>
          <p:cNvPicPr preferRelativeResize="0"/>
          <p:nvPr/>
        </p:nvPicPr>
        <p:blipFill>
          <a:blip r:embed="rId7">
            <a:alphaModFix/>
          </a:blip>
          <a:stretch>
            <a:fillRect/>
          </a:stretch>
        </p:blipFill>
        <p:spPr>
          <a:xfrm>
            <a:off x="2256592" y="4023476"/>
            <a:ext cx="1990800" cy="1048666"/>
          </a:xfrm>
          <a:prstGeom prst="rect">
            <a:avLst/>
          </a:prstGeom>
          <a:noFill/>
          <a:ln>
            <a:noFill/>
          </a:ln>
        </p:spPr>
      </p:pic>
      <p:pic>
        <p:nvPicPr>
          <p:cNvPr id="418" name="Google Shape;418;p66"/>
          <p:cNvPicPr preferRelativeResize="0"/>
          <p:nvPr/>
        </p:nvPicPr>
        <p:blipFill>
          <a:blip r:embed="rId8">
            <a:alphaModFix/>
          </a:blip>
          <a:stretch>
            <a:fillRect/>
          </a:stretch>
        </p:blipFill>
        <p:spPr>
          <a:xfrm>
            <a:off x="4432825" y="4023467"/>
            <a:ext cx="1997477" cy="104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pic>
        <p:nvPicPr>
          <p:cNvPr id="423" name="Google Shape;423;p67"/>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24" name="Google Shape;424;p67"/>
          <p:cNvSpPr txBox="1"/>
          <p:nvPr/>
        </p:nvSpPr>
        <p:spPr>
          <a:xfrm>
            <a:off x="583700" y="-60575"/>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SharpChrome</a:t>
            </a:r>
            <a:endParaRPr b="1" sz="4050">
              <a:latin typeface="Source Sans Pro"/>
              <a:ea typeface="Source Sans Pro"/>
              <a:cs typeface="Source Sans Pro"/>
              <a:sym typeface="Source Sans Pro"/>
            </a:endParaRPr>
          </a:p>
        </p:txBody>
      </p:sp>
      <p:cxnSp>
        <p:nvCxnSpPr>
          <p:cNvPr id="425" name="Google Shape;425;p67"/>
          <p:cNvCxnSpPr/>
          <p:nvPr/>
        </p:nvCxnSpPr>
        <p:spPr>
          <a:xfrm rot="10800000">
            <a:off x="554375" y="737605"/>
            <a:ext cx="582000" cy="0"/>
          </a:xfrm>
          <a:prstGeom prst="straightConnector1">
            <a:avLst/>
          </a:prstGeom>
          <a:noFill/>
          <a:ln cap="flat" cmpd="sng" w="28575">
            <a:solidFill>
              <a:srgbClr val="CE232E"/>
            </a:solidFill>
            <a:prstDash val="solid"/>
            <a:round/>
            <a:headEnd len="med" w="med" type="none"/>
            <a:tailEnd len="med" w="med" type="none"/>
          </a:ln>
        </p:spPr>
      </p:cxnSp>
      <p:sp>
        <p:nvSpPr>
          <p:cNvPr id="426" name="Google Shape;426;p67"/>
          <p:cNvSpPr txBox="1"/>
          <p:nvPr/>
        </p:nvSpPr>
        <p:spPr>
          <a:xfrm>
            <a:off x="32175" y="831975"/>
            <a:ext cx="8691900" cy="17916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SharpChrome</a:t>
            </a:r>
            <a:r>
              <a:rPr lang="en" sz="1800">
                <a:solidFill>
                  <a:schemeClr val="dk1"/>
                </a:solidFill>
                <a:latin typeface="Source Sans Pro Light"/>
                <a:ea typeface="Source Sans Pro Light"/>
                <a:cs typeface="Source Sans Pro Light"/>
                <a:sym typeface="Source Sans Pro Light"/>
              </a:rPr>
              <a:t>  basically a tool that lets them dump passwords and other credentials from chrome.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They’ll usually directly use these passwords, or use them as input into “</a:t>
            </a:r>
            <a:r>
              <a:rPr b="1" lang="en" sz="1800">
                <a:solidFill>
                  <a:schemeClr val="dk1"/>
                </a:solidFill>
                <a:latin typeface="Source Sans Pro"/>
                <a:ea typeface="Source Sans Pro"/>
                <a:cs typeface="Source Sans Pro"/>
                <a:sym typeface="Source Sans Pro"/>
              </a:rPr>
              <a:t>Invoke-SMBAutoBrute</a:t>
            </a:r>
            <a:r>
              <a:rPr lang="en" sz="1800">
                <a:solidFill>
                  <a:schemeClr val="dk1"/>
                </a:solidFill>
                <a:latin typeface="Source Sans Pro Light"/>
                <a:ea typeface="Source Sans Pro Light"/>
                <a:cs typeface="Source Sans Pro Light"/>
                <a:sym typeface="Source Sans Pro Light"/>
              </a:rPr>
              <a:t>”</a:t>
            </a:r>
            <a:endParaRPr sz="1800">
              <a:solidFill>
                <a:schemeClr val="dk1"/>
              </a:solidFill>
              <a:latin typeface="Source Sans Pro Light"/>
              <a:ea typeface="Source Sans Pro Light"/>
              <a:cs typeface="Source Sans Pro Light"/>
              <a:sym typeface="Source Sans Pro Light"/>
            </a:endParaRPr>
          </a:p>
        </p:txBody>
      </p:sp>
      <p:sp>
        <p:nvSpPr>
          <p:cNvPr id="427" name="Google Shape;427;p67"/>
          <p:cNvSpPr txBox="1"/>
          <p:nvPr/>
        </p:nvSpPr>
        <p:spPr>
          <a:xfrm>
            <a:off x="156275" y="4698075"/>
            <a:ext cx="4559700" cy="4002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https://github.com/djhohnstein/SharpChromium</a:t>
            </a:r>
            <a:endParaRPr>
              <a:latin typeface="Source Sans Pro"/>
              <a:ea typeface="Source Sans Pro"/>
              <a:cs typeface="Source Sans Pro"/>
              <a:sym typeface="Source Sans Pro"/>
            </a:endParaRPr>
          </a:p>
        </p:txBody>
      </p:sp>
      <p:pic>
        <p:nvPicPr>
          <p:cNvPr id="428" name="Google Shape;428;p67"/>
          <p:cNvPicPr preferRelativeResize="0"/>
          <p:nvPr/>
        </p:nvPicPr>
        <p:blipFill>
          <a:blip r:embed="rId4">
            <a:alphaModFix/>
          </a:blip>
          <a:stretch>
            <a:fillRect/>
          </a:stretch>
        </p:blipFill>
        <p:spPr>
          <a:xfrm>
            <a:off x="736150" y="2900075"/>
            <a:ext cx="1328725" cy="1328725"/>
          </a:xfrm>
          <a:prstGeom prst="rect">
            <a:avLst/>
          </a:prstGeom>
          <a:noFill/>
          <a:ln>
            <a:noFill/>
          </a:ln>
        </p:spPr>
      </p:pic>
      <p:pic>
        <p:nvPicPr>
          <p:cNvPr id="429" name="Google Shape;429;p67"/>
          <p:cNvPicPr preferRelativeResize="0"/>
          <p:nvPr/>
        </p:nvPicPr>
        <p:blipFill>
          <a:blip r:embed="rId5">
            <a:alphaModFix/>
          </a:blip>
          <a:stretch>
            <a:fillRect/>
          </a:stretch>
        </p:blipFill>
        <p:spPr>
          <a:xfrm>
            <a:off x="3043825" y="2152500"/>
            <a:ext cx="5133692" cy="254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pic>
        <p:nvPicPr>
          <p:cNvPr id="434" name="Google Shape;434;p68"/>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35" name="Google Shape;435;p68"/>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LOLBINS - PowerShell</a:t>
            </a:r>
            <a:endParaRPr b="1" sz="4050">
              <a:latin typeface="Source Sans Pro"/>
              <a:ea typeface="Source Sans Pro"/>
              <a:cs typeface="Source Sans Pro"/>
              <a:sym typeface="Source Sans Pro"/>
            </a:endParaRPr>
          </a:p>
        </p:txBody>
      </p:sp>
      <p:cxnSp>
        <p:nvCxnSpPr>
          <p:cNvPr id="436" name="Google Shape;436;p68"/>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37" name="Google Shape;437;p68"/>
          <p:cNvSpPr/>
          <p:nvPr/>
        </p:nvSpPr>
        <p:spPr>
          <a:xfrm>
            <a:off x="583700" y="1516050"/>
            <a:ext cx="6164100" cy="21114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PowerView</a:t>
            </a:r>
            <a:r>
              <a:rPr lang="en" sz="1800">
                <a:solidFill>
                  <a:schemeClr val="dk1"/>
                </a:solidFill>
                <a:latin typeface="Source Sans Pro Light"/>
                <a:ea typeface="Source Sans Pro Light"/>
                <a:cs typeface="Source Sans Pro Light"/>
                <a:sym typeface="Source Sans Pro Light"/>
              </a:rPr>
              <a:t> - Invoke-ShareFinder</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Char char="○"/>
            </a:pPr>
            <a:r>
              <a:rPr b="1" lang="en" sz="1800">
                <a:solidFill>
                  <a:schemeClr val="dk1"/>
                </a:solidFill>
                <a:latin typeface="Source Sans Pro"/>
                <a:ea typeface="Source Sans Pro"/>
                <a:cs typeface="Source Sans Pro"/>
                <a:sym typeface="Source Sans Pro"/>
              </a:rPr>
              <a:t>PowerView</a:t>
            </a:r>
            <a:r>
              <a:rPr lang="en" sz="1800">
                <a:solidFill>
                  <a:schemeClr val="dk1"/>
                </a:solidFill>
                <a:latin typeface="Source Sans Pro Light"/>
                <a:ea typeface="Source Sans Pro Light"/>
                <a:cs typeface="Source Sans Pro Light"/>
                <a:sym typeface="Source Sans Pro Light"/>
              </a:rPr>
              <a:t> in general, helps an attacker with domain enumeration and recon.</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Empire</a:t>
            </a:r>
            <a:r>
              <a:rPr lang="en" sz="1800">
                <a:solidFill>
                  <a:schemeClr val="dk1"/>
                </a:solidFill>
                <a:latin typeface="Source Sans Pro Light"/>
                <a:ea typeface="Source Sans Pro Light"/>
                <a:cs typeface="Source Sans Pro Light"/>
                <a:sym typeface="Source Sans Pro Light"/>
              </a:rPr>
              <a:t> - </a:t>
            </a:r>
            <a:r>
              <a:rPr b="1" lang="en" sz="1800">
                <a:solidFill>
                  <a:schemeClr val="dk1"/>
                </a:solidFill>
                <a:latin typeface="Source Sans Pro"/>
                <a:ea typeface="Source Sans Pro"/>
                <a:cs typeface="Source Sans Pro"/>
                <a:sym typeface="Source Sans Pro"/>
              </a:rPr>
              <a:t>Invoke-Kerberoast</a:t>
            </a:r>
            <a:endParaRPr b="1" sz="1800">
              <a:solidFill>
                <a:schemeClr val="dk1"/>
              </a:solidFill>
              <a:latin typeface="Source Sans Pro"/>
              <a:ea typeface="Source Sans Pro"/>
              <a:cs typeface="Source Sans Pro"/>
              <a:sym typeface="Source Sans Pro"/>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Shellntel</a:t>
            </a:r>
            <a:r>
              <a:rPr lang="en" sz="1800">
                <a:solidFill>
                  <a:schemeClr val="dk1"/>
                </a:solidFill>
                <a:latin typeface="Source Sans Pro Light"/>
                <a:ea typeface="Source Sans Pro Light"/>
                <a:cs typeface="Source Sans Pro Light"/>
                <a:sym typeface="Source Sans Pro Light"/>
              </a:rPr>
              <a:t> - </a:t>
            </a:r>
            <a:r>
              <a:rPr b="1" lang="en" sz="1800">
                <a:solidFill>
                  <a:schemeClr val="dk1"/>
                </a:solidFill>
                <a:latin typeface="Source Sans Pro"/>
                <a:ea typeface="Source Sans Pro"/>
                <a:cs typeface="Source Sans Pro"/>
                <a:sym typeface="Source Sans Pro"/>
              </a:rPr>
              <a:t>Invoke-SMBAutoBrute</a:t>
            </a:r>
            <a:endParaRPr b="1" sz="1800">
              <a:solidFill>
                <a:schemeClr val="dk1"/>
              </a:solidFill>
              <a:latin typeface="Source Sans Pro"/>
              <a:ea typeface="Source Sans Pro"/>
              <a:cs typeface="Source Sans Pro"/>
              <a:sym typeface="Source Sans Pro"/>
            </a:endParaRPr>
          </a:p>
          <a:p>
            <a:pPr indent="-342900" lvl="1" marL="914400" rtl="0" algn="l">
              <a:lnSpc>
                <a:spcPct val="160000"/>
              </a:lnSpc>
              <a:spcBef>
                <a:spcPts val="0"/>
              </a:spcBef>
              <a:spcAft>
                <a:spcPts val="0"/>
              </a:spcAft>
              <a:buClr>
                <a:schemeClr val="dk1"/>
              </a:buClr>
              <a:buSzPts val="1800"/>
              <a:buFont typeface="Source Sans Pro Light"/>
              <a:buChar char="○"/>
            </a:pPr>
            <a:r>
              <a:rPr b="1" lang="en" sz="1800">
                <a:solidFill>
                  <a:schemeClr val="dk1"/>
                </a:solidFill>
                <a:latin typeface="Source Sans Pro"/>
                <a:ea typeface="Source Sans Pro"/>
                <a:cs typeface="Source Sans Pro"/>
                <a:sym typeface="Source Sans Pro"/>
              </a:rPr>
              <a:t>Conti</a:t>
            </a:r>
            <a:r>
              <a:rPr lang="en" sz="1800">
                <a:solidFill>
                  <a:schemeClr val="dk1"/>
                </a:solidFill>
                <a:latin typeface="Source Sans Pro Light"/>
                <a:ea typeface="Source Sans Pro Light"/>
                <a:cs typeface="Source Sans Pro Light"/>
                <a:sym typeface="Source Sans Pro Light"/>
              </a:rPr>
              <a:t> seems to rely on this tool heavily when trying to find some new users to escalate/pivot into.</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Char char="▪"/>
            </a:pPr>
            <a:r>
              <a:rPr b="1" lang="en" sz="1800">
                <a:solidFill>
                  <a:schemeClr val="dk1"/>
                </a:solidFill>
                <a:latin typeface="Source Sans Pro"/>
                <a:ea typeface="Source Sans Pro"/>
                <a:cs typeface="Source Sans Pro"/>
                <a:sym typeface="Source Sans Pro"/>
              </a:rPr>
              <a:t>NetSPI</a:t>
            </a:r>
            <a:r>
              <a:rPr lang="en" sz="1800">
                <a:solidFill>
                  <a:schemeClr val="dk1"/>
                </a:solidFill>
                <a:latin typeface="Source Sans Pro Light"/>
                <a:ea typeface="Source Sans Pro Light"/>
                <a:cs typeface="Source Sans Pro Light"/>
                <a:sym typeface="Source Sans Pro Light"/>
              </a:rPr>
              <a:t> - </a:t>
            </a:r>
            <a:r>
              <a:rPr b="1" lang="en" sz="1800">
                <a:solidFill>
                  <a:schemeClr val="dk1"/>
                </a:solidFill>
                <a:latin typeface="Source Sans Pro"/>
                <a:ea typeface="Source Sans Pro"/>
                <a:cs typeface="Source Sans Pro"/>
                <a:sym typeface="Source Sans Pro"/>
              </a:rPr>
              <a:t>PowerUpSQL</a:t>
            </a:r>
            <a:endParaRPr b="1" sz="1800">
              <a:solidFill>
                <a:schemeClr val="dk1"/>
              </a:solidFill>
              <a:latin typeface="Source Sans Pro"/>
              <a:ea typeface="Source Sans Pro"/>
              <a:cs typeface="Source Sans Pro"/>
              <a:sym typeface="Source Sans Pro"/>
            </a:endParaRPr>
          </a:p>
        </p:txBody>
      </p:sp>
      <p:pic>
        <p:nvPicPr>
          <p:cNvPr id="438" name="Google Shape;438;p68"/>
          <p:cNvPicPr preferRelativeResize="0"/>
          <p:nvPr/>
        </p:nvPicPr>
        <p:blipFill>
          <a:blip r:embed="rId4">
            <a:alphaModFix/>
          </a:blip>
          <a:stretch>
            <a:fillRect/>
          </a:stretch>
        </p:blipFill>
        <p:spPr>
          <a:xfrm>
            <a:off x="6108775" y="57500"/>
            <a:ext cx="2950950" cy="1616700"/>
          </a:xfrm>
          <a:prstGeom prst="rect">
            <a:avLst/>
          </a:prstGeom>
          <a:noFill/>
          <a:ln>
            <a:noFill/>
          </a:ln>
        </p:spPr>
      </p:pic>
      <p:pic>
        <p:nvPicPr>
          <p:cNvPr id="439" name="Google Shape;439;p68"/>
          <p:cNvPicPr preferRelativeResize="0"/>
          <p:nvPr/>
        </p:nvPicPr>
        <p:blipFill>
          <a:blip r:embed="rId5">
            <a:alphaModFix/>
          </a:blip>
          <a:stretch>
            <a:fillRect/>
          </a:stretch>
        </p:blipFill>
        <p:spPr>
          <a:xfrm>
            <a:off x="5552975" y="2262300"/>
            <a:ext cx="3425550" cy="1542450"/>
          </a:xfrm>
          <a:prstGeom prst="rect">
            <a:avLst/>
          </a:prstGeom>
          <a:noFill/>
          <a:ln>
            <a:noFill/>
          </a:ln>
        </p:spPr>
      </p:pic>
      <p:pic>
        <p:nvPicPr>
          <p:cNvPr id="440" name="Google Shape;440;p68"/>
          <p:cNvPicPr preferRelativeResize="0"/>
          <p:nvPr/>
        </p:nvPicPr>
        <p:blipFill>
          <a:blip r:embed="rId6">
            <a:alphaModFix/>
          </a:blip>
          <a:stretch>
            <a:fillRect/>
          </a:stretch>
        </p:blipFill>
        <p:spPr>
          <a:xfrm>
            <a:off x="122900" y="2718849"/>
            <a:ext cx="582001" cy="582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pic>
        <p:nvPicPr>
          <p:cNvPr id="445" name="Google Shape;445;p69"/>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46" name="Google Shape;446;p69"/>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LOLBINS - PowerShell</a:t>
            </a:r>
            <a:endParaRPr b="1" sz="4050">
              <a:latin typeface="Source Sans Pro"/>
              <a:ea typeface="Source Sans Pro"/>
              <a:cs typeface="Source Sans Pro"/>
              <a:sym typeface="Source Sans Pro"/>
            </a:endParaRPr>
          </a:p>
        </p:txBody>
      </p:sp>
      <p:cxnSp>
        <p:nvCxnSpPr>
          <p:cNvPr id="447" name="Google Shape;447;p69"/>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448" name="Google Shape;448;p69"/>
          <p:cNvPicPr preferRelativeResize="0"/>
          <p:nvPr/>
        </p:nvPicPr>
        <p:blipFill>
          <a:blip r:embed="rId4">
            <a:alphaModFix/>
          </a:blip>
          <a:stretch>
            <a:fillRect/>
          </a:stretch>
        </p:blipFill>
        <p:spPr>
          <a:xfrm>
            <a:off x="405325" y="1081350"/>
            <a:ext cx="7395775" cy="406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pic>
        <p:nvPicPr>
          <p:cNvPr id="453" name="Google Shape;453;p70"/>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54" name="Google Shape;454;p70"/>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Rubeus/Kerberoasting</a:t>
            </a:r>
            <a:endParaRPr b="1" sz="4050">
              <a:latin typeface="Source Sans Pro"/>
              <a:ea typeface="Source Sans Pro"/>
              <a:cs typeface="Source Sans Pro"/>
              <a:sym typeface="Source Sans Pro"/>
            </a:endParaRPr>
          </a:p>
        </p:txBody>
      </p:sp>
      <p:cxnSp>
        <p:nvCxnSpPr>
          <p:cNvPr id="455" name="Google Shape;455;p70"/>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56" name="Google Shape;456;p70"/>
          <p:cNvSpPr/>
          <p:nvPr/>
        </p:nvSpPr>
        <p:spPr>
          <a:xfrm>
            <a:off x="659000" y="1471825"/>
            <a:ext cx="7770900" cy="2577000"/>
          </a:xfrm>
          <a:prstGeom prst="rect">
            <a:avLst/>
          </a:prstGeom>
          <a:noFill/>
          <a:ln>
            <a:noFill/>
          </a:ln>
        </p:spPr>
        <p:txBody>
          <a:bodyPr anchorCtr="0" anchor="t" bIns="45700" lIns="17125" spcFirstLastPara="1" rIns="17125" wrap="square" tIns="45700">
            <a:no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Rubeus is a C# toolset for raw Kerberos interaction and abuses.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use this to dump hashes for users to crack later in hashcat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usually do this  from an off-domain machine </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You should still look for it on hosts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Good Red Canary Blogpost on kerberoasting - </a:t>
            </a:r>
            <a:r>
              <a:rPr lang="en" sz="1800" u="sng">
                <a:solidFill>
                  <a:schemeClr val="hlink"/>
                </a:solidFill>
                <a:latin typeface="Source Sans Pro Light"/>
                <a:ea typeface="Source Sans Pro Light"/>
                <a:cs typeface="Source Sans Pro Light"/>
                <a:sym typeface="Source Sans Pro Light"/>
                <a:hlinkClick r:id="rId4"/>
              </a:rPr>
              <a:t>Marshmallows &amp; Kerberoasting</a:t>
            </a:r>
            <a:endParaRPr sz="1800">
              <a:solidFill>
                <a:schemeClr val="dk1"/>
              </a:solidFill>
              <a:latin typeface="Source Sans Pro Light"/>
              <a:ea typeface="Source Sans Pro Light"/>
              <a:cs typeface="Source Sans Pro Light"/>
              <a:sym typeface="Source Sans Pro Light"/>
            </a:endParaRPr>
          </a:p>
          <a:p>
            <a:pPr indent="0" lvl="0" marL="0" rtl="0" algn="l">
              <a:lnSpc>
                <a:spcPct val="160000"/>
              </a:lnSpc>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sp>
        <p:nvSpPr>
          <p:cNvPr id="457" name="Google Shape;457;p70"/>
          <p:cNvSpPr txBox="1"/>
          <p:nvPr/>
        </p:nvSpPr>
        <p:spPr>
          <a:xfrm>
            <a:off x="125925" y="4698075"/>
            <a:ext cx="43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https://github.com/GhostPack/Rubeus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4"/>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191" name="Google Shape;191;p44"/>
          <p:cNvSpPr/>
          <p:nvPr/>
        </p:nvSpPr>
        <p:spPr>
          <a:xfrm>
            <a:off x="550425" y="3727675"/>
            <a:ext cx="2212500" cy="782700"/>
          </a:xfrm>
          <a:prstGeom prst="rect">
            <a:avLst/>
          </a:prstGeom>
          <a:noFill/>
          <a:ln>
            <a:noFill/>
          </a:ln>
        </p:spPr>
        <p:txBody>
          <a:bodyPr anchorCtr="0" anchor="t" bIns="45700" lIns="17125" spcFirstLastPara="1" rIns="17125" wrap="square" tIns="45700">
            <a:noAutofit/>
          </a:bodyPr>
          <a:lstStyle/>
          <a:p>
            <a:pPr indent="0" lvl="0" marL="0" marR="0" rtl="0" algn="ctr">
              <a:lnSpc>
                <a:spcPct val="115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sp>
        <p:nvSpPr>
          <p:cNvPr id="192" name="Google Shape;192;p44"/>
          <p:cNvSpPr/>
          <p:nvPr/>
        </p:nvSpPr>
        <p:spPr>
          <a:xfrm>
            <a:off x="1355427" y="4576525"/>
            <a:ext cx="987900" cy="365700"/>
          </a:xfrm>
          <a:prstGeom prst="rect">
            <a:avLst/>
          </a:prstGeom>
          <a:noFill/>
          <a:ln>
            <a:noFill/>
          </a:ln>
        </p:spPr>
        <p:txBody>
          <a:bodyPr anchorCtr="0" anchor="t" bIns="45700" lIns="17125" spcFirstLastPara="1" rIns="17125" wrap="square" tIns="45700">
            <a:noAutofit/>
          </a:bodyPr>
          <a:lstStyle/>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sp>
        <p:nvSpPr>
          <p:cNvPr id="193" name="Google Shape;193;p44"/>
          <p:cNvSpPr/>
          <p:nvPr/>
        </p:nvSpPr>
        <p:spPr>
          <a:xfrm>
            <a:off x="-234700" y="260650"/>
            <a:ext cx="9378600" cy="653400"/>
          </a:xfrm>
          <a:prstGeom prst="rect">
            <a:avLst/>
          </a:prstGeom>
          <a:noFill/>
          <a:ln>
            <a:noFill/>
          </a:ln>
        </p:spPr>
        <p:txBody>
          <a:bodyPr anchorCtr="0" anchor="ctr" bIns="45700" lIns="17125" spcFirstLastPara="1" rIns="17125" wrap="square" tIns="45700">
            <a:noAutofit/>
          </a:bodyPr>
          <a:lstStyle/>
          <a:p>
            <a:pPr indent="457200" lvl="0" marL="0" rtl="0" algn="l">
              <a:lnSpc>
                <a:spcPct val="150000"/>
              </a:lnSpc>
              <a:spcBef>
                <a:spcPts val="0"/>
              </a:spcBef>
              <a:spcAft>
                <a:spcPts val="1600"/>
              </a:spcAft>
              <a:buNone/>
            </a:pPr>
            <a:r>
              <a:rPr b="1" lang="en" sz="1800">
                <a:solidFill>
                  <a:schemeClr val="dk1"/>
                </a:solidFill>
                <a:latin typeface="Source Sans Pro"/>
                <a:ea typeface="Source Sans Pro"/>
                <a:cs typeface="Source Sans Pro"/>
                <a:sym typeface="Source Sans Pro"/>
              </a:rPr>
              <a:t>I just wanted to say I appreciated that the Badge Pirates made these badge to go to 11</a:t>
            </a:r>
            <a:endParaRPr b="1" sz="4050">
              <a:solidFill>
                <a:schemeClr val="dk1"/>
              </a:solidFill>
              <a:latin typeface="Source Sans Pro"/>
              <a:ea typeface="Source Sans Pro"/>
              <a:cs typeface="Source Sans Pro"/>
              <a:sym typeface="Source Sans Pro"/>
            </a:endParaRPr>
          </a:p>
        </p:txBody>
      </p:sp>
      <p:cxnSp>
        <p:nvCxnSpPr>
          <p:cNvPr id="194" name="Google Shape;194;p44"/>
          <p:cNvCxnSpPr/>
          <p:nvPr/>
        </p:nvCxnSpPr>
        <p:spPr>
          <a:xfrm rot="10800000">
            <a:off x="666325" y="1132155"/>
            <a:ext cx="582000" cy="0"/>
          </a:xfrm>
          <a:prstGeom prst="straightConnector1">
            <a:avLst/>
          </a:prstGeom>
          <a:noFill/>
          <a:ln cap="flat" cmpd="sng" w="28575">
            <a:solidFill>
              <a:srgbClr val="CE232E"/>
            </a:solidFill>
            <a:prstDash val="solid"/>
            <a:round/>
            <a:headEnd len="med" w="med" type="none"/>
            <a:tailEnd len="med" w="med" type="none"/>
          </a:ln>
        </p:spPr>
      </p:cxnSp>
      <p:pic>
        <p:nvPicPr>
          <p:cNvPr id="195" name="Google Shape;195;p44"/>
          <p:cNvPicPr preferRelativeResize="0"/>
          <p:nvPr/>
        </p:nvPicPr>
        <p:blipFill rotWithShape="1">
          <a:blip r:embed="rId4">
            <a:alphaModFix/>
          </a:blip>
          <a:srcRect b="-4843" l="0" r="0" t="0"/>
          <a:stretch/>
        </p:blipFill>
        <p:spPr>
          <a:xfrm>
            <a:off x="3327350" y="1319400"/>
            <a:ext cx="5370325" cy="3040675"/>
          </a:xfrm>
          <a:prstGeom prst="rect">
            <a:avLst/>
          </a:prstGeom>
          <a:noFill/>
          <a:ln>
            <a:noFill/>
          </a:ln>
        </p:spPr>
      </p:pic>
      <p:sp>
        <p:nvSpPr>
          <p:cNvPr id="196" name="Google Shape;196;p44"/>
          <p:cNvSpPr txBox="1"/>
          <p:nvPr/>
        </p:nvSpPr>
        <p:spPr>
          <a:xfrm>
            <a:off x="3943100" y="4258288"/>
            <a:ext cx="38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 is not enough</a:t>
            </a:r>
            <a:endParaRPr/>
          </a:p>
        </p:txBody>
      </p:sp>
      <p:pic>
        <p:nvPicPr>
          <p:cNvPr id="197" name="Google Shape;197;p44"/>
          <p:cNvPicPr preferRelativeResize="0"/>
          <p:nvPr/>
        </p:nvPicPr>
        <p:blipFill>
          <a:blip r:embed="rId5">
            <a:alphaModFix/>
          </a:blip>
          <a:stretch>
            <a:fillRect/>
          </a:stretch>
        </p:blipFill>
        <p:spPr>
          <a:xfrm>
            <a:off x="318716" y="1319388"/>
            <a:ext cx="2893219"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pic>
        <p:nvPicPr>
          <p:cNvPr id="462" name="Google Shape;462;p71"/>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63" name="Google Shape;463;p71"/>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Rubeus/Kerberoasting</a:t>
            </a:r>
            <a:endParaRPr b="1" sz="4050">
              <a:latin typeface="Source Sans Pro"/>
              <a:ea typeface="Source Sans Pro"/>
              <a:cs typeface="Source Sans Pro"/>
              <a:sym typeface="Source Sans Pro"/>
            </a:endParaRPr>
          </a:p>
        </p:txBody>
      </p:sp>
      <p:cxnSp>
        <p:nvCxnSpPr>
          <p:cNvPr id="464" name="Google Shape;464;p71"/>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465" name="Google Shape;465;p71"/>
          <p:cNvPicPr preferRelativeResize="0"/>
          <p:nvPr/>
        </p:nvPicPr>
        <p:blipFill>
          <a:blip r:embed="rId4">
            <a:alphaModFix/>
          </a:blip>
          <a:stretch>
            <a:fillRect/>
          </a:stretch>
        </p:blipFill>
        <p:spPr>
          <a:xfrm>
            <a:off x="1795426" y="1018975"/>
            <a:ext cx="5553151" cy="4124525"/>
          </a:xfrm>
          <a:prstGeom prst="rect">
            <a:avLst/>
          </a:prstGeom>
          <a:noFill/>
          <a:ln cap="flat" cmpd="sng" w="19050">
            <a:solidFill>
              <a:srgbClr val="98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pic>
        <p:nvPicPr>
          <p:cNvPr id="470" name="Google Shape;470;p72"/>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71" name="Google Shape;471;p72"/>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ADFind</a:t>
            </a:r>
            <a:endParaRPr b="1" sz="4050">
              <a:latin typeface="Source Sans Pro"/>
              <a:ea typeface="Source Sans Pro"/>
              <a:cs typeface="Source Sans Pro"/>
              <a:sym typeface="Source Sans Pro"/>
            </a:endParaRPr>
          </a:p>
        </p:txBody>
      </p:sp>
      <p:cxnSp>
        <p:nvCxnSpPr>
          <p:cNvPr id="472" name="Google Shape;472;p72"/>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73" name="Google Shape;473;p72"/>
          <p:cNvSpPr txBox="1"/>
          <p:nvPr/>
        </p:nvSpPr>
        <p:spPr>
          <a:xfrm>
            <a:off x="1180775" y="4557825"/>
            <a:ext cx="521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https://www.joeware.net/freetools/tools/adfind/</a:t>
            </a:r>
            <a:endParaRPr/>
          </a:p>
          <a:p>
            <a:pPr indent="0" lvl="0" marL="0" rtl="0" algn="l">
              <a:spcBef>
                <a:spcPts val="0"/>
              </a:spcBef>
              <a:spcAft>
                <a:spcPts val="0"/>
              </a:spcAft>
              <a:buNone/>
            </a:pPr>
            <a:r>
              <a:t/>
            </a:r>
            <a:endParaRPr/>
          </a:p>
        </p:txBody>
      </p:sp>
      <p:sp>
        <p:nvSpPr>
          <p:cNvPr id="474" name="Google Shape;474;p72"/>
          <p:cNvSpPr txBox="1"/>
          <p:nvPr/>
        </p:nvSpPr>
        <p:spPr>
          <a:xfrm>
            <a:off x="623325" y="1365175"/>
            <a:ext cx="4024200" cy="31215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Command line Active Directory query tool.</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Their guides around commands to use and parsing it’s output are extensive.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Usually one of the first tools I see with QBot and other droppers</a:t>
            </a:r>
            <a:endParaRPr sz="1800">
              <a:solidFill>
                <a:schemeClr val="dk1"/>
              </a:solidFill>
              <a:latin typeface="Source Sans Pro Light"/>
              <a:ea typeface="Source Sans Pro Light"/>
              <a:cs typeface="Source Sans Pro Light"/>
              <a:sym typeface="Source Sans Pro Light"/>
            </a:endParaRPr>
          </a:p>
        </p:txBody>
      </p:sp>
      <p:pic>
        <p:nvPicPr>
          <p:cNvPr id="475" name="Google Shape;475;p72"/>
          <p:cNvPicPr preferRelativeResize="0"/>
          <p:nvPr/>
        </p:nvPicPr>
        <p:blipFill>
          <a:blip r:embed="rId5">
            <a:alphaModFix/>
          </a:blip>
          <a:stretch>
            <a:fillRect/>
          </a:stretch>
        </p:blipFill>
        <p:spPr>
          <a:xfrm>
            <a:off x="4638099" y="85825"/>
            <a:ext cx="4412700" cy="1892375"/>
          </a:xfrm>
          <a:prstGeom prst="rect">
            <a:avLst/>
          </a:prstGeom>
          <a:noFill/>
          <a:ln>
            <a:noFill/>
          </a:ln>
        </p:spPr>
      </p:pic>
      <p:sp>
        <p:nvSpPr>
          <p:cNvPr id="476" name="Google Shape;476;p72"/>
          <p:cNvSpPr txBox="1"/>
          <p:nvPr/>
        </p:nvSpPr>
        <p:spPr>
          <a:xfrm>
            <a:off x="4638100" y="1978200"/>
            <a:ext cx="42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Source Sans Pro Light"/>
                <a:ea typeface="Source Sans Pro Light"/>
                <a:cs typeface="Source Sans Pro Light"/>
                <a:sym typeface="Source Sans Pro Light"/>
              </a:rPr>
              <a:t>https://thedfirreport.com/2020/05/08/adfind-recon/</a:t>
            </a:r>
            <a:endParaRPr sz="1100">
              <a:solidFill>
                <a:schemeClr val="dk1"/>
              </a:solidFill>
              <a:latin typeface="Source Sans Pro Light"/>
              <a:ea typeface="Source Sans Pro Light"/>
              <a:cs typeface="Source Sans Pro Light"/>
              <a:sym typeface="Source Sans Pro Light"/>
            </a:endParaRPr>
          </a:p>
        </p:txBody>
      </p:sp>
      <p:pic>
        <p:nvPicPr>
          <p:cNvPr id="477" name="Google Shape;477;p72"/>
          <p:cNvPicPr preferRelativeResize="0"/>
          <p:nvPr/>
        </p:nvPicPr>
        <p:blipFill>
          <a:blip r:embed="rId6">
            <a:alphaModFix/>
          </a:blip>
          <a:stretch>
            <a:fillRect/>
          </a:stretch>
        </p:blipFill>
        <p:spPr>
          <a:xfrm>
            <a:off x="4696025" y="2307600"/>
            <a:ext cx="4412701" cy="2206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pic>
        <p:nvPicPr>
          <p:cNvPr id="482" name="Google Shape;482;p73"/>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83" name="Google Shape;483;p73"/>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ADFind</a:t>
            </a:r>
            <a:endParaRPr b="1" sz="4050">
              <a:latin typeface="Source Sans Pro"/>
              <a:ea typeface="Source Sans Pro"/>
              <a:cs typeface="Source Sans Pro"/>
              <a:sym typeface="Source Sans Pro"/>
            </a:endParaRPr>
          </a:p>
        </p:txBody>
      </p:sp>
      <p:cxnSp>
        <p:nvCxnSpPr>
          <p:cNvPr id="484" name="Google Shape;484;p73"/>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85" name="Google Shape;485;p73"/>
          <p:cNvSpPr txBox="1"/>
          <p:nvPr/>
        </p:nvSpPr>
        <p:spPr>
          <a:xfrm>
            <a:off x="192525" y="4654350"/>
            <a:ext cx="40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https://www.joeware.net/freetools/tools/adfind/</a:t>
            </a:r>
            <a:endParaRPr/>
          </a:p>
        </p:txBody>
      </p:sp>
      <p:pic>
        <p:nvPicPr>
          <p:cNvPr id="486" name="Google Shape;486;p73"/>
          <p:cNvPicPr preferRelativeResize="0"/>
          <p:nvPr/>
        </p:nvPicPr>
        <p:blipFill>
          <a:blip r:embed="rId4">
            <a:alphaModFix/>
          </a:blip>
          <a:stretch>
            <a:fillRect/>
          </a:stretch>
        </p:blipFill>
        <p:spPr>
          <a:xfrm>
            <a:off x="258575" y="1248025"/>
            <a:ext cx="3704251" cy="3406324"/>
          </a:xfrm>
          <a:prstGeom prst="rect">
            <a:avLst/>
          </a:prstGeom>
          <a:noFill/>
          <a:ln cap="flat" cmpd="sng" w="19050">
            <a:solidFill>
              <a:schemeClr val="dk2"/>
            </a:solidFill>
            <a:prstDash val="solid"/>
            <a:round/>
            <a:headEnd len="sm" w="sm" type="none"/>
            <a:tailEnd len="sm" w="sm" type="none"/>
          </a:ln>
        </p:spPr>
      </p:pic>
      <p:pic>
        <p:nvPicPr>
          <p:cNvPr id="487" name="Google Shape;487;p73"/>
          <p:cNvPicPr preferRelativeResize="0"/>
          <p:nvPr/>
        </p:nvPicPr>
        <p:blipFill>
          <a:blip r:embed="rId5">
            <a:alphaModFix/>
          </a:blip>
          <a:stretch>
            <a:fillRect/>
          </a:stretch>
        </p:blipFill>
        <p:spPr>
          <a:xfrm>
            <a:off x="4745125" y="519227"/>
            <a:ext cx="4083774" cy="39648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pic>
        <p:nvPicPr>
          <p:cNvPr id="492" name="Google Shape;492;p74"/>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493" name="Google Shape;493;p74"/>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SeatBelts Everyone!</a:t>
            </a:r>
            <a:endParaRPr b="1" sz="4050">
              <a:latin typeface="Source Sans Pro"/>
              <a:ea typeface="Source Sans Pro"/>
              <a:cs typeface="Source Sans Pro"/>
              <a:sym typeface="Source Sans Pro"/>
            </a:endParaRPr>
          </a:p>
        </p:txBody>
      </p:sp>
      <p:cxnSp>
        <p:nvCxnSpPr>
          <p:cNvPr id="494" name="Google Shape;494;p74"/>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495" name="Google Shape;495;p74"/>
          <p:cNvSpPr txBox="1"/>
          <p:nvPr/>
        </p:nvSpPr>
        <p:spPr>
          <a:xfrm>
            <a:off x="136350" y="1365150"/>
            <a:ext cx="64824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Seatbelt</a:t>
            </a:r>
            <a:r>
              <a:rPr lang="en" sz="1800">
                <a:solidFill>
                  <a:schemeClr val="dk1"/>
                </a:solidFill>
                <a:latin typeface="Source Sans Pro Light"/>
                <a:ea typeface="Source Sans Pro Light"/>
                <a:cs typeface="Source Sans Pro Light"/>
                <a:sym typeface="Source Sans Pro Light"/>
              </a:rPr>
              <a:t> is a C# project that performs a number of security oriented host-survey "safety checks" relevant from both offensive and defensive security perspectives.</a:t>
            </a:r>
            <a:endParaRPr sz="1800">
              <a:solidFill>
                <a:schemeClr val="dk1"/>
              </a:solidFill>
              <a:latin typeface="Source Sans Pro Light"/>
              <a:ea typeface="Source Sans Pro Light"/>
              <a:cs typeface="Source Sans Pro Light"/>
              <a:sym typeface="Source Sans Pro Light"/>
            </a:endParaRPr>
          </a:p>
          <a:p>
            <a:pPr indent="-342900" lvl="0" marL="457200" marR="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This basically outputs tons of stuff useful for recon, </a:t>
            </a:r>
            <a:r>
              <a:rPr lang="en" sz="1800">
                <a:solidFill>
                  <a:schemeClr val="dk1"/>
                </a:solidFill>
                <a:latin typeface="Source Sans Pro Light"/>
                <a:ea typeface="Source Sans Pro Light"/>
                <a:cs typeface="Source Sans Pro Light"/>
                <a:sym typeface="Source Sans Pro Light"/>
              </a:rPr>
              <a:t>privilege</a:t>
            </a:r>
            <a:r>
              <a:rPr lang="en" sz="1800">
                <a:solidFill>
                  <a:schemeClr val="dk1"/>
                </a:solidFill>
                <a:latin typeface="Source Sans Pro Light"/>
                <a:ea typeface="Source Sans Pro Light"/>
                <a:cs typeface="Source Sans Pro Light"/>
                <a:sym typeface="Source Sans Pro Light"/>
              </a:rPr>
              <a:t> escalation, and possible credential theft opportunities.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050">
                <a:solidFill>
                  <a:srgbClr val="172B4D"/>
                </a:solidFill>
                <a:highlight>
                  <a:srgbClr val="F4F5F7"/>
                </a:highlight>
                <a:latin typeface="Roboto Mono"/>
                <a:ea typeface="Roboto Mono"/>
                <a:cs typeface="Roboto Mono"/>
                <a:sym typeface="Roboto Mono"/>
              </a:rPr>
              <a:t>Seatbelt.exe -group=all -outputfile="C:\ProgramData\seatinfo.txt"</a:t>
            </a:r>
            <a:endParaRPr/>
          </a:p>
        </p:txBody>
      </p:sp>
      <p:pic>
        <p:nvPicPr>
          <p:cNvPr id="496" name="Google Shape;496;p74"/>
          <p:cNvPicPr preferRelativeResize="0"/>
          <p:nvPr/>
        </p:nvPicPr>
        <p:blipFill>
          <a:blip r:embed="rId4">
            <a:alphaModFix/>
          </a:blip>
          <a:stretch>
            <a:fillRect/>
          </a:stretch>
        </p:blipFill>
        <p:spPr>
          <a:xfrm>
            <a:off x="6710763" y="147163"/>
            <a:ext cx="2295525" cy="2295525"/>
          </a:xfrm>
          <a:prstGeom prst="rect">
            <a:avLst/>
          </a:prstGeom>
          <a:noFill/>
          <a:ln>
            <a:noFill/>
          </a:ln>
        </p:spPr>
      </p:pic>
      <p:pic>
        <p:nvPicPr>
          <p:cNvPr id="497" name="Google Shape;497;p74"/>
          <p:cNvPicPr preferRelativeResize="0"/>
          <p:nvPr/>
        </p:nvPicPr>
        <p:blipFill>
          <a:blip r:embed="rId5">
            <a:alphaModFix/>
          </a:blip>
          <a:stretch>
            <a:fillRect/>
          </a:stretch>
        </p:blipFill>
        <p:spPr>
          <a:xfrm>
            <a:off x="6292150" y="2757575"/>
            <a:ext cx="2714150" cy="1857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pic>
        <p:nvPicPr>
          <p:cNvPr id="502" name="Google Shape;502;p75"/>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03" name="Google Shape;503;p75"/>
          <p:cNvSpPr txBox="1"/>
          <p:nvPr/>
        </p:nvSpPr>
        <p:spPr>
          <a:xfrm>
            <a:off x="542900" y="2243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Net-GPPassword</a:t>
            </a:r>
            <a:endParaRPr b="1" sz="4050">
              <a:latin typeface="Source Sans Pro"/>
              <a:ea typeface="Source Sans Pro"/>
              <a:cs typeface="Source Sans Pro"/>
              <a:sym typeface="Source Sans Pro"/>
            </a:endParaRPr>
          </a:p>
        </p:txBody>
      </p:sp>
      <p:cxnSp>
        <p:nvCxnSpPr>
          <p:cNvPr id="504" name="Google Shape;504;p75"/>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05" name="Google Shape;505;p75"/>
          <p:cNvSpPr txBox="1"/>
          <p:nvPr/>
        </p:nvSpPr>
        <p:spPr>
          <a:xfrm>
            <a:off x="81725" y="1276550"/>
            <a:ext cx="5299800" cy="36204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Retrieves the plaintext password and other information for accounts pushed through Group Policy Preferences.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 version they use is a stand alone binary, but the original is a powershell script that’s part of powersploit.</a:t>
            </a:r>
            <a:endParaRPr sz="1800">
              <a:solidFill>
                <a:schemeClr val="dk1"/>
              </a:solidFill>
              <a:latin typeface="Source Sans Pro Light"/>
              <a:ea typeface="Source Sans Pro Light"/>
              <a:cs typeface="Source Sans Pro Light"/>
              <a:sym typeface="Source Sans Pro Light"/>
            </a:endParaRPr>
          </a:p>
          <a:p>
            <a:pPr indent="-304800" lvl="1" marL="914400" rtl="0" algn="l">
              <a:lnSpc>
                <a:spcPct val="160000"/>
              </a:lnSpc>
              <a:spcBef>
                <a:spcPts val="0"/>
              </a:spcBef>
              <a:spcAft>
                <a:spcPts val="0"/>
              </a:spcAft>
              <a:buClr>
                <a:schemeClr val="dk1"/>
              </a:buClr>
              <a:buSzPts val="1200"/>
              <a:buFont typeface="Source Sans Pro Light"/>
              <a:buAutoNum type="alphaLcPeriod"/>
            </a:pPr>
            <a:r>
              <a:rPr lang="en" sz="1200" u="sng">
                <a:solidFill>
                  <a:schemeClr val="hlink"/>
                </a:solidFill>
                <a:latin typeface="Source Sans Pro Light"/>
                <a:ea typeface="Source Sans Pro Light"/>
                <a:cs typeface="Source Sans Pro Light"/>
                <a:sym typeface="Source Sans Pro Light"/>
                <a:hlinkClick r:id="rId4"/>
              </a:rPr>
              <a:t>https://github.com/PowerShellMafia/PowerSploit/blob/master/Exfiltration/Get-GPPPassword.ps1</a:t>
            </a:r>
            <a:endParaRPr sz="1200">
              <a:solidFill>
                <a:schemeClr val="dk1"/>
              </a:solidFill>
              <a:latin typeface="Source Sans Pro Light"/>
              <a:ea typeface="Source Sans Pro Light"/>
              <a:cs typeface="Source Sans Pro Light"/>
              <a:sym typeface="Source Sans Pro Light"/>
            </a:endParaRPr>
          </a:p>
          <a:p>
            <a:pPr indent="-304800" lvl="1" marL="914400" rtl="0" algn="l">
              <a:lnSpc>
                <a:spcPct val="160000"/>
              </a:lnSpc>
              <a:spcBef>
                <a:spcPts val="0"/>
              </a:spcBef>
              <a:spcAft>
                <a:spcPts val="0"/>
              </a:spcAft>
              <a:buClr>
                <a:schemeClr val="dk1"/>
              </a:buClr>
              <a:buSzPts val="1200"/>
              <a:buFont typeface="Source Sans Pro Light"/>
              <a:buAutoNum type="alphaLcPeriod"/>
            </a:pPr>
            <a:r>
              <a:rPr lang="en" sz="1200" u="sng">
                <a:solidFill>
                  <a:schemeClr val="hlink"/>
                </a:solidFill>
                <a:latin typeface="Source Sans Pro Light"/>
                <a:ea typeface="Source Sans Pro Light"/>
                <a:cs typeface="Source Sans Pro Light"/>
                <a:sym typeface="Source Sans Pro Light"/>
                <a:hlinkClick r:id="rId5"/>
              </a:rPr>
              <a:t>https://github.com/outflanknl/Net-GPPPassword</a:t>
            </a:r>
            <a:r>
              <a:rPr lang="en" sz="1200">
                <a:solidFill>
                  <a:schemeClr val="dk1"/>
                </a:solidFill>
                <a:latin typeface="Source Sans Pro Light"/>
                <a:ea typeface="Source Sans Pro Light"/>
                <a:cs typeface="Source Sans Pro Light"/>
                <a:sym typeface="Source Sans Pro Light"/>
              </a:rPr>
              <a:t> </a:t>
            </a:r>
            <a:endParaRPr sz="1800">
              <a:solidFill>
                <a:schemeClr val="dk1"/>
              </a:solidFill>
              <a:latin typeface="Source Sans Pro Light"/>
              <a:ea typeface="Source Sans Pro Light"/>
              <a:cs typeface="Source Sans Pro Light"/>
              <a:sym typeface="Source Sans Pro Light"/>
            </a:endParaRPr>
          </a:p>
        </p:txBody>
      </p:sp>
      <p:pic>
        <p:nvPicPr>
          <p:cNvPr id="506" name="Google Shape;506;p75"/>
          <p:cNvPicPr preferRelativeResize="0"/>
          <p:nvPr/>
        </p:nvPicPr>
        <p:blipFill>
          <a:blip r:embed="rId6">
            <a:alphaModFix/>
          </a:blip>
          <a:stretch>
            <a:fillRect/>
          </a:stretch>
        </p:blipFill>
        <p:spPr>
          <a:xfrm>
            <a:off x="5277650" y="18400"/>
            <a:ext cx="3841376" cy="4136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pic>
        <p:nvPicPr>
          <p:cNvPr id="511" name="Google Shape;511;p76"/>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12" name="Google Shape;512;p76"/>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SharpView</a:t>
            </a:r>
            <a:endParaRPr b="1" sz="4050">
              <a:latin typeface="Source Sans Pro"/>
              <a:ea typeface="Source Sans Pro"/>
              <a:cs typeface="Source Sans Pro"/>
              <a:sym typeface="Source Sans Pro"/>
            </a:endParaRPr>
          </a:p>
        </p:txBody>
      </p:sp>
      <p:cxnSp>
        <p:nvCxnSpPr>
          <p:cNvPr id="513" name="Google Shape;513;p76"/>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14" name="Google Shape;514;p76"/>
          <p:cNvSpPr txBox="1"/>
          <p:nvPr/>
        </p:nvSpPr>
        <p:spPr>
          <a:xfrm>
            <a:off x="73550" y="1700700"/>
            <a:ext cx="8650500" cy="22350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SharpView</a:t>
            </a:r>
            <a:r>
              <a:rPr lang="en" sz="1800">
                <a:solidFill>
                  <a:schemeClr val="dk1"/>
                </a:solidFill>
                <a:latin typeface="Source Sans Pro Light"/>
                <a:ea typeface="Source Sans Pro Light"/>
                <a:cs typeface="Source Sans Pro Light"/>
                <a:sym typeface="Source Sans Pro Light"/>
              </a:rPr>
              <a:t> is a port of </a:t>
            </a:r>
            <a:r>
              <a:rPr b="1" lang="en" sz="1800">
                <a:solidFill>
                  <a:schemeClr val="dk1"/>
                </a:solidFill>
                <a:latin typeface="Source Sans Pro"/>
                <a:ea typeface="Source Sans Pro"/>
                <a:cs typeface="Source Sans Pro"/>
                <a:sym typeface="Source Sans Pro"/>
              </a:rPr>
              <a:t>PowerView</a:t>
            </a:r>
            <a:r>
              <a:rPr lang="en" sz="1800">
                <a:solidFill>
                  <a:schemeClr val="dk1"/>
                </a:solidFill>
                <a:latin typeface="Source Sans Pro Light"/>
                <a:ea typeface="Source Sans Pro Light"/>
                <a:cs typeface="Source Sans Pro Light"/>
                <a:sym typeface="Source Sans Pro Light"/>
              </a:rPr>
              <a:t> and they seem to use it in combination with `</a:t>
            </a:r>
            <a:r>
              <a:rPr b="1" lang="en" sz="1800">
                <a:solidFill>
                  <a:schemeClr val="dk1"/>
                </a:solidFill>
                <a:latin typeface="Source Sans Pro"/>
                <a:ea typeface="Source Sans Pro"/>
                <a:cs typeface="Source Sans Pro"/>
                <a:sym typeface="Source Sans Pro"/>
              </a:rPr>
              <a:t>Find-DomainUserLocation</a:t>
            </a:r>
            <a:r>
              <a:rPr lang="en" sz="1800">
                <a:solidFill>
                  <a:schemeClr val="dk1"/>
                </a:solidFill>
                <a:latin typeface="Source Sans Pro Light"/>
                <a:ea typeface="Source Sans Pro Light"/>
                <a:cs typeface="Source Sans Pro Light"/>
                <a:sym typeface="Source Sans Pro Light"/>
              </a:rPr>
              <a:t>` among other tools.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In general, it seems like a useful tool for a pentester to PWN a domain connected network with several tools.</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sz="1800" u="sng">
                <a:solidFill>
                  <a:schemeClr val="hlink"/>
                </a:solidFill>
                <a:latin typeface="Source Sans Pro Light"/>
                <a:ea typeface="Source Sans Pro Light"/>
                <a:cs typeface="Source Sans Pro Light"/>
                <a:sym typeface="Source Sans Pro Light"/>
                <a:hlinkClick r:id="rId4"/>
              </a:rPr>
              <a:t>https://github.com/tevora-threat/SharpView</a:t>
            </a:r>
            <a:r>
              <a:rPr lang="en" sz="1800">
                <a:solidFill>
                  <a:schemeClr val="dk1"/>
                </a:solidFill>
                <a:latin typeface="Source Sans Pro Light"/>
                <a:ea typeface="Source Sans Pro Light"/>
                <a:cs typeface="Source Sans Pro Light"/>
                <a:sym typeface="Source Sans Pro Light"/>
              </a:rPr>
              <a:t>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8" name="Shape 518"/>
        <p:cNvGrpSpPr/>
        <p:nvPr/>
      </p:nvGrpSpPr>
      <p:grpSpPr>
        <a:xfrm>
          <a:off x="0" y="0"/>
          <a:ext cx="0" cy="0"/>
          <a:chOff x="0" y="0"/>
          <a:chExt cx="0" cy="0"/>
        </a:xfrm>
      </p:grpSpPr>
      <p:pic>
        <p:nvPicPr>
          <p:cNvPr id="519" name="Google Shape;519;p77"/>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20" name="Google Shape;520;p77"/>
          <p:cNvSpPr txBox="1"/>
          <p:nvPr/>
        </p:nvSpPr>
        <p:spPr>
          <a:xfrm>
            <a:off x="62332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ZeroLogon Tool</a:t>
            </a:r>
            <a:endParaRPr b="1" sz="4050">
              <a:latin typeface="Source Sans Pro"/>
              <a:ea typeface="Source Sans Pro"/>
              <a:cs typeface="Source Sans Pro"/>
              <a:sym typeface="Source Sans Pro"/>
            </a:endParaRPr>
          </a:p>
        </p:txBody>
      </p:sp>
      <p:cxnSp>
        <p:nvCxnSpPr>
          <p:cNvPr id="521" name="Google Shape;521;p77"/>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22" name="Google Shape;522;p77"/>
          <p:cNvSpPr txBox="1"/>
          <p:nvPr/>
        </p:nvSpPr>
        <p:spPr>
          <a:xfrm>
            <a:off x="0" y="1420300"/>
            <a:ext cx="8365200" cy="30600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This appears to be a tool that exploits CVE-2020-1472.</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They point the tool at the Domain Controller and use it to execute a command against it.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This vulnerability allows an unauthenticated attacker with network access to a domain controller.</a:t>
            </a:r>
            <a:endParaRPr sz="1800">
              <a:solidFill>
                <a:schemeClr val="dk1"/>
              </a:solidFill>
              <a:latin typeface="Source Sans Pro Light"/>
              <a:ea typeface="Source Sans Pro Light"/>
              <a:cs typeface="Source Sans Pro Light"/>
              <a:sym typeface="Source Sans Pro Light"/>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a:solidFill>
                  <a:schemeClr val="dk1"/>
                </a:solidFill>
                <a:latin typeface="Source Sans Pro Light"/>
                <a:ea typeface="Source Sans Pro Light"/>
                <a:cs typeface="Source Sans Pro Light"/>
                <a:sym typeface="Source Sans Pro Light"/>
              </a:rPr>
              <a:t>CrowdStrike Ref: </a:t>
            </a:r>
            <a:r>
              <a:rPr lang="en" u="sng">
                <a:solidFill>
                  <a:schemeClr val="hlink"/>
                </a:solidFill>
                <a:latin typeface="Source Sans Pro Light"/>
                <a:ea typeface="Source Sans Pro Light"/>
                <a:cs typeface="Source Sans Pro Light"/>
                <a:sym typeface="Source Sans Pro Light"/>
                <a:hlinkClick r:id="rId4"/>
              </a:rPr>
              <a:t>Zerologon (CVE-2020-1472): Overview, Exploit Steps and Prevention</a:t>
            </a:r>
            <a:endParaRPr>
              <a:solidFill>
                <a:schemeClr val="dk1"/>
              </a:solidFill>
              <a:latin typeface="Source Sans Pro Light"/>
              <a:ea typeface="Source Sans Pro Light"/>
              <a:cs typeface="Source Sans Pro Light"/>
              <a:sym typeface="Source Sans Pro Light"/>
            </a:endParaRPr>
          </a:p>
          <a:p>
            <a:pPr indent="0" lvl="0" marL="0" rtl="0" algn="l">
              <a:lnSpc>
                <a:spcPct val="160000"/>
              </a:lnSpc>
              <a:spcBef>
                <a:spcPts val="0"/>
              </a:spcBef>
              <a:spcAft>
                <a:spcPts val="0"/>
              </a:spcAft>
              <a:buNone/>
            </a:pPr>
            <a:r>
              <a:t/>
            </a:r>
            <a:endParaRPr>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pic>
        <p:nvPicPr>
          <p:cNvPr id="527" name="Google Shape;527;p78"/>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28" name="Google Shape;528;p78"/>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ZeroLogon Tool</a:t>
            </a:r>
            <a:endParaRPr b="1" sz="4050">
              <a:latin typeface="Source Sans Pro"/>
              <a:ea typeface="Source Sans Pro"/>
              <a:cs typeface="Source Sans Pro"/>
              <a:sym typeface="Source Sans Pro"/>
            </a:endParaRPr>
          </a:p>
        </p:txBody>
      </p:sp>
      <p:cxnSp>
        <p:nvCxnSpPr>
          <p:cNvPr id="529" name="Google Shape;529;p78"/>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530" name="Google Shape;530;p78"/>
          <p:cNvPicPr preferRelativeResize="0"/>
          <p:nvPr/>
        </p:nvPicPr>
        <p:blipFill>
          <a:blip r:embed="rId4">
            <a:alphaModFix/>
          </a:blip>
          <a:stretch>
            <a:fillRect/>
          </a:stretch>
        </p:blipFill>
        <p:spPr>
          <a:xfrm>
            <a:off x="583700" y="1358300"/>
            <a:ext cx="5750276" cy="347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pic>
        <p:nvPicPr>
          <p:cNvPr id="535" name="Google Shape;535;p79"/>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36" name="Google Shape;536;p79"/>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Sneaky Registry Hacks</a:t>
            </a:r>
            <a:endParaRPr b="1" sz="4050">
              <a:latin typeface="Source Sans Pro"/>
              <a:ea typeface="Source Sans Pro"/>
              <a:cs typeface="Source Sans Pro"/>
              <a:sym typeface="Source Sans Pro"/>
            </a:endParaRPr>
          </a:p>
        </p:txBody>
      </p:sp>
      <p:cxnSp>
        <p:nvCxnSpPr>
          <p:cNvPr id="537" name="Google Shape;537;p79"/>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38" name="Google Shape;538;p7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39" name="Google Shape;539;p79"/>
          <p:cNvSpPr txBox="1"/>
          <p:nvPr/>
        </p:nvSpPr>
        <p:spPr>
          <a:xfrm>
            <a:off x="0" y="1256025"/>
            <a:ext cx="8823600" cy="17916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a:buChar char="▪"/>
            </a:pPr>
            <a:r>
              <a:rPr b="1" lang="en" sz="1800">
                <a:solidFill>
                  <a:schemeClr val="dk1"/>
                </a:solidFill>
                <a:latin typeface="Source Sans Pro"/>
                <a:ea typeface="Source Sans Pro"/>
                <a:cs typeface="Source Sans Pro"/>
                <a:sym typeface="Source Sans Pro"/>
              </a:rPr>
              <a:t>CurrentVersion\Winlogon\SpecialAccounts\Userlist</a:t>
            </a:r>
            <a:endParaRPr b="1" sz="1800">
              <a:solidFill>
                <a:schemeClr val="dk1"/>
              </a:solidFill>
              <a:latin typeface="Source Sans Pro"/>
              <a:ea typeface="Source Sans Pro"/>
              <a:cs typeface="Source Sans Pro"/>
              <a:sym typeface="Source Sans Pro"/>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sz="1800">
                <a:solidFill>
                  <a:schemeClr val="dk1"/>
                </a:solidFill>
                <a:latin typeface="Source Sans Pro Light"/>
                <a:ea typeface="Source Sans Pro Light"/>
                <a:cs typeface="Source Sans Pro Light"/>
                <a:sym typeface="Source Sans Pro Light"/>
              </a:rPr>
              <a:t>Adding Users to this list makes them “invisible” from the logon screen</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a:buChar char="▪"/>
            </a:pPr>
            <a:r>
              <a:rPr b="1" lang="en" sz="1800">
                <a:solidFill>
                  <a:schemeClr val="dk1"/>
                </a:solidFill>
                <a:latin typeface="Source Sans Pro"/>
                <a:ea typeface="Source Sans Pro"/>
                <a:cs typeface="Source Sans Pro"/>
                <a:sym typeface="Source Sans Pro"/>
              </a:rPr>
              <a:t>CurrentControlSet\Control\Terminal Server\WinStations\RDP-Tcp</a:t>
            </a:r>
            <a:endParaRPr b="1" sz="1800">
              <a:solidFill>
                <a:schemeClr val="dk1"/>
              </a:solidFill>
              <a:latin typeface="Source Sans Pro"/>
              <a:ea typeface="Source Sans Pro"/>
              <a:cs typeface="Source Sans Pro"/>
              <a:sym typeface="Source Sans Pro"/>
            </a:endParaRPr>
          </a:p>
          <a:p>
            <a:pPr indent="-342900" lvl="1" marL="914400" rtl="0" algn="l">
              <a:lnSpc>
                <a:spcPct val="160000"/>
              </a:lnSpc>
              <a:spcBef>
                <a:spcPts val="0"/>
              </a:spcBef>
              <a:spcAft>
                <a:spcPts val="0"/>
              </a:spcAft>
              <a:buClr>
                <a:schemeClr val="dk1"/>
              </a:buClr>
              <a:buSzPts val="1800"/>
              <a:buFont typeface="Source Sans Pro Light"/>
              <a:buAutoNum type="alphaLcPeriod"/>
            </a:pPr>
            <a:r>
              <a:rPr lang="en" sz="1800">
                <a:solidFill>
                  <a:schemeClr val="dk1"/>
                </a:solidFill>
                <a:latin typeface="Source Sans Pro Light"/>
                <a:ea typeface="Source Sans Pro Light"/>
                <a:cs typeface="Source Sans Pro Light"/>
                <a:sym typeface="Source Sans Pro Light"/>
              </a:rPr>
              <a:t>Change the default port RDP works on (with firewall rule)</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pic>
        <p:nvPicPr>
          <p:cNvPr id="544" name="Google Shape;544;p80"/>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45" name="Google Shape;545;p80"/>
          <p:cNvSpPr txBox="1"/>
          <p:nvPr/>
        </p:nvSpPr>
        <p:spPr>
          <a:xfrm>
            <a:off x="0" y="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t/>
            </a:r>
            <a:endParaRPr b="1" sz="4050">
              <a:latin typeface="Source Sans Pro"/>
              <a:ea typeface="Source Sans Pro"/>
              <a:cs typeface="Source Sans Pro"/>
              <a:sym typeface="Source Sans Pro"/>
            </a:endParaRPr>
          </a:p>
        </p:txBody>
      </p:sp>
      <p:sp>
        <p:nvSpPr>
          <p:cNvPr id="546" name="Google Shape;546;p80"/>
          <p:cNvSpPr txBox="1"/>
          <p:nvPr/>
        </p:nvSpPr>
        <p:spPr>
          <a:xfrm>
            <a:off x="0" y="1256025"/>
            <a:ext cx="8823600" cy="461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pic>
        <p:nvPicPr>
          <p:cNvPr id="547" name="Google Shape;547;p80"/>
          <p:cNvPicPr preferRelativeResize="0"/>
          <p:nvPr/>
        </p:nvPicPr>
        <p:blipFill>
          <a:blip r:embed="rId4">
            <a:alphaModFix/>
          </a:blip>
          <a:stretch>
            <a:fillRect/>
          </a:stretch>
        </p:blipFill>
        <p:spPr>
          <a:xfrm>
            <a:off x="1086213" y="37675"/>
            <a:ext cx="6469110" cy="2534076"/>
          </a:xfrm>
          <a:prstGeom prst="rect">
            <a:avLst/>
          </a:prstGeom>
          <a:noFill/>
          <a:ln>
            <a:noFill/>
          </a:ln>
        </p:spPr>
      </p:pic>
      <p:pic>
        <p:nvPicPr>
          <p:cNvPr id="548" name="Google Shape;548;p80"/>
          <p:cNvPicPr preferRelativeResize="0"/>
          <p:nvPr/>
        </p:nvPicPr>
        <p:blipFill>
          <a:blip r:embed="rId5">
            <a:alphaModFix/>
          </a:blip>
          <a:stretch>
            <a:fillRect/>
          </a:stretch>
        </p:blipFill>
        <p:spPr>
          <a:xfrm>
            <a:off x="1086450" y="2753473"/>
            <a:ext cx="6468625" cy="2089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45"/>
          <p:cNvPicPr preferRelativeResize="0"/>
          <p:nvPr/>
        </p:nvPicPr>
        <p:blipFill>
          <a:blip r:embed="rId4">
            <a:alphaModFix/>
          </a:blip>
          <a:stretch>
            <a:fillRect/>
          </a:stretch>
        </p:blipFill>
        <p:spPr>
          <a:xfrm flipH="1">
            <a:off x="0" y="0"/>
            <a:ext cx="9144000" cy="5143500"/>
          </a:xfrm>
          <a:prstGeom prst="rect">
            <a:avLst/>
          </a:prstGeom>
          <a:noFill/>
          <a:ln>
            <a:noFill/>
          </a:ln>
        </p:spPr>
      </p:pic>
      <p:sp>
        <p:nvSpPr>
          <p:cNvPr id="205" name="Google Shape;205;p45"/>
          <p:cNvSpPr txBox="1"/>
          <p:nvPr/>
        </p:nvSpPr>
        <p:spPr>
          <a:xfrm>
            <a:off x="1681050" y="717296"/>
            <a:ext cx="34305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232E"/>
                </a:solidFill>
                <a:latin typeface="Source Sans Pro Black"/>
                <a:ea typeface="Source Sans Pro Black"/>
                <a:cs typeface="Source Sans Pro Black"/>
                <a:sym typeface="Source Sans Pro Black"/>
              </a:rPr>
              <a:t>THING ONE</a:t>
            </a:r>
            <a:endParaRPr>
              <a:solidFill>
                <a:srgbClr val="CE232E"/>
              </a:solidFill>
              <a:latin typeface="Source Sans Pro Black"/>
              <a:ea typeface="Source Sans Pro Black"/>
              <a:cs typeface="Source Sans Pro Black"/>
              <a:sym typeface="Source Sans Pro Black"/>
            </a:endParaRPr>
          </a:p>
        </p:txBody>
      </p:sp>
      <p:cxnSp>
        <p:nvCxnSpPr>
          <p:cNvPr id="206" name="Google Shape;206;p45"/>
          <p:cNvCxnSpPr/>
          <p:nvPr/>
        </p:nvCxnSpPr>
        <p:spPr>
          <a:xfrm rot="10800000">
            <a:off x="932075" y="905622"/>
            <a:ext cx="582000" cy="0"/>
          </a:xfrm>
          <a:prstGeom prst="straightConnector1">
            <a:avLst/>
          </a:prstGeom>
          <a:noFill/>
          <a:ln cap="flat" cmpd="sng" w="28575">
            <a:solidFill>
              <a:srgbClr val="CE232E"/>
            </a:solidFill>
            <a:prstDash val="solid"/>
            <a:round/>
            <a:headEnd len="med" w="med" type="none"/>
            <a:tailEnd len="med" w="med" type="none"/>
          </a:ln>
        </p:spPr>
      </p:cxnSp>
      <p:sp>
        <p:nvSpPr>
          <p:cNvPr id="207" name="Google Shape;207;p45"/>
          <p:cNvSpPr txBox="1"/>
          <p:nvPr>
            <p:ph type="title"/>
          </p:nvPr>
        </p:nvSpPr>
        <p:spPr>
          <a:xfrm>
            <a:off x="932075" y="1113550"/>
            <a:ext cx="7167000" cy="1377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4400">
                <a:solidFill>
                  <a:srgbClr val="FFFFFF"/>
                </a:solidFill>
                <a:latin typeface="Source Sans Pro"/>
                <a:ea typeface="Source Sans Pro"/>
                <a:cs typeface="Source Sans Pro"/>
                <a:sym typeface="Source Sans Pro"/>
              </a:rPr>
              <a:t>Detecting ALL THE THINGS is hard, but detecting these guys is easy</a:t>
            </a:r>
            <a:endParaRPr b="1" sz="4400">
              <a:solidFill>
                <a:srgbClr val="FFFFFF"/>
              </a:solidFill>
              <a:latin typeface="Source Sans Pro"/>
              <a:ea typeface="Source Sans Pro"/>
              <a:cs typeface="Source Sans Pro"/>
              <a:sym typeface="Source Sans Pro"/>
            </a:endParaRPr>
          </a:p>
        </p:txBody>
      </p:sp>
      <p:sp>
        <p:nvSpPr>
          <p:cNvPr id="208" name="Google Shape;208;p45"/>
          <p:cNvSpPr txBox="1"/>
          <p:nvPr/>
        </p:nvSpPr>
        <p:spPr>
          <a:xfrm>
            <a:off x="932075" y="3070800"/>
            <a:ext cx="5360700" cy="879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t/>
            </a:r>
            <a:endParaRPr sz="1800">
              <a:solidFill>
                <a:srgbClr val="FFFFFF"/>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800">
                <a:solidFill>
                  <a:srgbClr val="FFFFFF"/>
                </a:solidFill>
                <a:latin typeface="Source Sans Pro Light"/>
                <a:ea typeface="Source Sans Pro Light"/>
                <a:cs typeface="Source Sans Pro Light"/>
                <a:sym typeface="Source Sans Pro Light"/>
              </a:rPr>
              <a:t>(With the right rules)</a:t>
            </a:r>
            <a:endParaRPr sz="1800">
              <a:solidFill>
                <a:srgbClr val="FFFFFF"/>
              </a:solidFill>
              <a:latin typeface="Source Sans Pro Light"/>
              <a:ea typeface="Source Sans Pro Light"/>
              <a:cs typeface="Source Sans Pro Light"/>
              <a:sym typeface="Source Sans Pro Light"/>
            </a:endParaRPr>
          </a:p>
        </p:txBody>
      </p:sp>
      <p:pic>
        <p:nvPicPr>
          <p:cNvPr id="209" name="Google Shape;209;p45"/>
          <p:cNvPicPr preferRelativeResize="0"/>
          <p:nvPr/>
        </p:nvPicPr>
        <p:blipFill>
          <a:blip r:embed="rId5">
            <a:alphaModFix/>
          </a:blip>
          <a:stretch>
            <a:fillRect/>
          </a:stretch>
        </p:blipFill>
        <p:spPr>
          <a:xfrm>
            <a:off x="252750" y="4698917"/>
            <a:ext cx="922000" cy="27475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pic>
        <p:nvPicPr>
          <p:cNvPr id="553" name="Google Shape;553;p81"/>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54" name="Google Shape;554;p81"/>
          <p:cNvSpPr txBox="1"/>
          <p:nvPr/>
        </p:nvSpPr>
        <p:spPr>
          <a:xfrm>
            <a:off x="53477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Privilege Escalatin’</a:t>
            </a:r>
            <a:endParaRPr b="1" sz="4050">
              <a:latin typeface="Source Sans Pro"/>
              <a:ea typeface="Source Sans Pro"/>
              <a:cs typeface="Source Sans Pro"/>
              <a:sym typeface="Source Sans Pro"/>
            </a:endParaRPr>
          </a:p>
        </p:txBody>
      </p:sp>
      <p:cxnSp>
        <p:nvCxnSpPr>
          <p:cNvPr id="555" name="Google Shape;555;p81"/>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56" name="Google Shape;556;p81"/>
          <p:cNvSpPr txBox="1"/>
          <p:nvPr/>
        </p:nvSpPr>
        <p:spPr>
          <a:xfrm>
            <a:off x="0" y="1369725"/>
            <a:ext cx="6201600" cy="3377100"/>
          </a:xfrm>
          <a:prstGeom prst="rect">
            <a:avLst/>
          </a:prstGeom>
          <a:noFill/>
          <a:ln>
            <a:noFill/>
          </a:ln>
        </p:spPr>
        <p:txBody>
          <a:bodyPr anchorCtr="0" anchor="t" bIns="91425" lIns="91425" spcFirstLastPara="1" rIns="91425" wrap="square" tIns="91425">
            <a:spAutoFit/>
          </a:bodyPr>
          <a:lstStyle/>
          <a:p>
            <a:pPr indent="-336550" lvl="0" marL="457200" rtl="0" algn="l">
              <a:lnSpc>
                <a:spcPct val="160000"/>
              </a:lnSpc>
              <a:spcBef>
                <a:spcPts val="0"/>
              </a:spcBef>
              <a:spcAft>
                <a:spcPts val="0"/>
              </a:spcAft>
              <a:buClr>
                <a:srgbClr val="CE232E"/>
              </a:buClr>
              <a:buSzPts val="1700"/>
              <a:buFont typeface="Source Sans Pro Light"/>
              <a:buChar char="▪"/>
            </a:pPr>
            <a:r>
              <a:rPr lang="en" sz="1700">
                <a:solidFill>
                  <a:schemeClr val="dk1"/>
                </a:solidFill>
                <a:latin typeface="Source Sans Pro Light"/>
                <a:ea typeface="Source Sans Pro Light"/>
                <a:cs typeface="Source Sans Pro Light"/>
                <a:sym typeface="Source Sans Pro Light"/>
              </a:rPr>
              <a:t>Conti seems to prefer a much simpler path than you would expect</a:t>
            </a:r>
            <a:endParaRPr sz="1700">
              <a:solidFill>
                <a:schemeClr val="dk1"/>
              </a:solidFill>
              <a:latin typeface="Source Sans Pro Light"/>
              <a:ea typeface="Source Sans Pro Light"/>
              <a:cs typeface="Source Sans Pro Light"/>
              <a:sym typeface="Source Sans Pro Light"/>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lang="en" sz="1700">
                <a:solidFill>
                  <a:schemeClr val="dk1"/>
                </a:solidFill>
                <a:latin typeface="Source Sans Pro Light"/>
                <a:ea typeface="Source Sans Pro Light"/>
                <a:cs typeface="Source Sans Pro Light"/>
                <a:sym typeface="Source Sans Pro Light"/>
              </a:rPr>
              <a:t>Find an admin user using </a:t>
            </a:r>
            <a:r>
              <a:rPr b="1" lang="en" sz="1700">
                <a:solidFill>
                  <a:schemeClr val="dk1"/>
                </a:solidFill>
                <a:latin typeface="Source Sans Pro"/>
                <a:ea typeface="Source Sans Pro"/>
                <a:cs typeface="Source Sans Pro"/>
                <a:sym typeface="Source Sans Pro"/>
              </a:rPr>
              <a:t>net</a:t>
            </a:r>
            <a:r>
              <a:rPr lang="en" sz="1700">
                <a:solidFill>
                  <a:schemeClr val="dk1"/>
                </a:solidFill>
                <a:latin typeface="Source Sans Pro Light"/>
                <a:ea typeface="Source Sans Pro Light"/>
                <a:cs typeface="Source Sans Pro Light"/>
                <a:sym typeface="Source Sans Pro Light"/>
              </a:rPr>
              <a:t>/</a:t>
            </a:r>
            <a:r>
              <a:rPr b="1" lang="en" sz="1700">
                <a:solidFill>
                  <a:schemeClr val="dk1"/>
                </a:solidFill>
                <a:latin typeface="Source Sans Pro"/>
                <a:ea typeface="Source Sans Pro"/>
                <a:cs typeface="Source Sans Pro"/>
                <a:sym typeface="Source Sans Pro"/>
              </a:rPr>
              <a:t>ADFind</a:t>
            </a:r>
            <a:endParaRPr b="1" sz="1700">
              <a:solidFill>
                <a:schemeClr val="dk1"/>
              </a:solidFill>
              <a:latin typeface="Source Sans Pro"/>
              <a:ea typeface="Source Sans Pro"/>
              <a:cs typeface="Source Sans Pro"/>
              <a:sym typeface="Source Sans Pro"/>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lang="en" sz="1700">
                <a:solidFill>
                  <a:schemeClr val="dk1"/>
                </a:solidFill>
                <a:latin typeface="Source Sans Pro Light"/>
                <a:ea typeface="Source Sans Pro Light"/>
                <a:cs typeface="Source Sans Pro Light"/>
                <a:sym typeface="Source Sans Pro Light"/>
              </a:rPr>
              <a:t>Using </a:t>
            </a:r>
            <a:r>
              <a:rPr b="1" lang="en" sz="1700">
                <a:solidFill>
                  <a:schemeClr val="dk1"/>
                </a:solidFill>
                <a:latin typeface="Source Sans Pro"/>
                <a:ea typeface="Source Sans Pro"/>
                <a:cs typeface="Source Sans Pro"/>
                <a:sym typeface="Source Sans Pro"/>
              </a:rPr>
              <a:t>SharpView,</a:t>
            </a:r>
            <a:r>
              <a:rPr lang="en" sz="1700">
                <a:solidFill>
                  <a:schemeClr val="dk1"/>
                </a:solidFill>
                <a:latin typeface="Source Sans Pro Light"/>
                <a:ea typeface="Source Sans Pro Light"/>
                <a:cs typeface="Source Sans Pro Light"/>
                <a:sym typeface="Source Sans Pro Light"/>
              </a:rPr>
              <a:t> find a workstation they use </a:t>
            </a:r>
            <a:endParaRPr sz="1700">
              <a:solidFill>
                <a:schemeClr val="dk1"/>
              </a:solidFill>
              <a:latin typeface="Source Sans Pro Light"/>
              <a:ea typeface="Source Sans Pro Light"/>
              <a:cs typeface="Source Sans Pro Light"/>
              <a:sym typeface="Source Sans Pro Light"/>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lang="en" sz="1700">
                <a:solidFill>
                  <a:schemeClr val="dk1"/>
                </a:solidFill>
                <a:latin typeface="Source Sans Pro Light"/>
                <a:ea typeface="Source Sans Pro Light"/>
                <a:cs typeface="Source Sans Pro Light"/>
                <a:sym typeface="Source Sans Pro Light"/>
              </a:rPr>
              <a:t>Remote to their workstation via </a:t>
            </a:r>
            <a:r>
              <a:rPr lang="en" sz="1700">
                <a:solidFill>
                  <a:schemeClr val="dk1"/>
                </a:solidFill>
                <a:latin typeface="Source Sans Pro Light"/>
                <a:ea typeface="Source Sans Pro Light"/>
                <a:cs typeface="Source Sans Pro Light"/>
                <a:sym typeface="Source Sans Pro Light"/>
              </a:rPr>
              <a:t>SMB</a:t>
            </a:r>
            <a:r>
              <a:rPr lang="en" sz="1700">
                <a:solidFill>
                  <a:schemeClr val="dk1"/>
                </a:solidFill>
                <a:latin typeface="Source Sans Pro Light"/>
                <a:ea typeface="Source Sans Pro Light"/>
                <a:cs typeface="Source Sans Pro Light"/>
                <a:sym typeface="Source Sans Pro Light"/>
              </a:rPr>
              <a:t> shares with pass-the-hash and </a:t>
            </a:r>
            <a:r>
              <a:rPr b="1" lang="en" sz="1700">
                <a:solidFill>
                  <a:schemeClr val="dk1"/>
                </a:solidFill>
                <a:latin typeface="Source Sans Pro"/>
                <a:ea typeface="Source Sans Pro"/>
                <a:cs typeface="Source Sans Pro"/>
                <a:sym typeface="Source Sans Pro"/>
              </a:rPr>
              <a:t>Cobalt Strike</a:t>
            </a:r>
            <a:endParaRPr b="1" sz="1700">
              <a:solidFill>
                <a:schemeClr val="dk1"/>
              </a:solidFill>
              <a:latin typeface="Source Sans Pro"/>
              <a:ea typeface="Source Sans Pro"/>
              <a:cs typeface="Source Sans Pro"/>
              <a:sym typeface="Source Sans Pro"/>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lang="en" sz="1700">
                <a:solidFill>
                  <a:schemeClr val="dk1"/>
                </a:solidFill>
                <a:latin typeface="Source Sans Pro Light"/>
                <a:ea typeface="Source Sans Pro Light"/>
                <a:cs typeface="Source Sans Pro Light"/>
                <a:sym typeface="Source Sans Pro Light"/>
              </a:rPr>
              <a:t>Look through folders for Browser Cred Stores, password managers, and text files on the desktop (seriously). </a:t>
            </a:r>
            <a:endParaRPr sz="1700">
              <a:solidFill>
                <a:schemeClr val="dk1"/>
              </a:solidFill>
              <a:latin typeface="Source Sans Pro Light"/>
              <a:ea typeface="Source Sans Pro Light"/>
              <a:cs typeface="Source Sans Pro Light"/>
              <a:sym typeface="Source Sans Pro Light"/>
            </a:endParaRPr>
          </a:p>
        </p:txBody>
      </p:sp>
      <p:pic>
        <p:nvPicPr>
          <p:cNvPr id="557" name="Google Shape;557;p81"/>
          <p:cNvPicPr preferRelativeResize="0"/>
          <p:nvPr/>
        </p:nvPicPr>
        <p:blipFill>
          <a:blip r:embed="rId4">
            <a:alphaModFix/>
          </a:blip>
          <a:stretch>
            <a:fillRect/>
          </a:stretch>
        </p:blipFill>
        <p:spPr>
          <a:xfrm>
            <a:off x="6034925" y="423100"/>
            <a:ext cx="2962650" cy="4153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1" name="Shape 561"/>
        <p:cNvGrpSpPr/>
        <p:nvPr/>
      </p:nvGrpSpPr>
      <p:grpSpPr>
        <a:xfrm>
          <a:off x="0" y="0"/>
          <a:ext cx="0" cy="0"/>
          <a:chOff x="0" y="0"/>
          <a:chExt cx="0" cy="0"/>
        </a:xfrm>
      </p:grpSpPr>
      <p:pic>
        <p:nvPicPr>
          <p:cNvPr id="562" name="Google Shape;562;p82"/>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63" name="Google Shape;563;p82"/>
          <p:cNvSpPr txBox="1"/>
          <p:nvPr/>
        </p:nvSpPr>
        <p:spPr>
          <a:xfrm>
            <a:off x="583700" y="-60575"/>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Privilege Esc. - Cont</a:t>
            </a:r>
            <a:endParaRPr b="1" sz="4050">
              <a:latin typeface="Source Sans Pro"/>
              <a:ea typeface="Source Sans Pro"/>
              <a:cs typeface="Source Sans Pro"/>
              <a:sym typeface="Source Sans Pro"/>
            </a:endParaRPr>
          </a:p>
        </p:txBody>
      </p:sp>
      <p:cxnSp>
        <p:nvCxnSpPr>
          <p:cNvPr id="564" name="Google Shape;564;p82"/>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565" name="Google Shape;565;p82"/>
          <p:cNvPicPr preferRelativeResize="0"/>
          <p:nvPr/>
        </p:nvPicPr>
        <p:blipFill>
          <a:blip r:embed="rId4">
            <a:alphaModFix/>
          </a:blip>
          <a:stretch>
            <a:fillRect/>
          </a:stretch>
        </p:blipFill>
        <p:spPr>
          <a:xfrm>
            <a:off x="284650" y="910850"/>
            <a:ext cx="4569428" cy="4042476"/>
          </a:xfrm>
          <a:prstGeom prst="rect">
            <a:avLst/>
          </a:prstGeom>
          <a:noFill/>
          <a:ln cap="flat" cmpd="sng" w="19050">
            <a:solidFill>
              <a:srgbClr val="808080"/>
            </a:solidFill>
            <a:prstDash val="solid"/>
            <a:round/>
            <a:headEnd len="sm" w="sm" type="none"/>
            <a:tailEnd len="sm" w="sm" type="none"/>
          </a:ln>
        </p:spPr>
      </p:pic>
      <p:pic>
        <p:nvPicPr>
          <p:cNvPr id="566" name="Google Shape;566;p82"/>
          <p:cNvPicPr preferRelativeResize="0"/>
          <p:nvPr/>
        </p:nvPicPr>
        <p:blipFill>
          <a:blip r:embed="rId5">
            <a:alphaModFix/>
          </a:blip>
          <a:stretch>
            <a:fillRect/>
          </a:stretch>
        </p:blipFill>
        <p:spPr>
          <a:xfrm>
            <a:off x="5091478" y="223450"/>
            <a:ext cx="3985123" cy="2500353"/>
          </a:xfrm>
          <a:prstGeom prst="rect">
            <a:avLst/>
          </a:prstGeom>
          <a:noFill/>
          <a:ln cap="flat" cmpd="sng" w="19050">
            <a:solidFill>
              <a:schemeClr val="dk2"/>
            </a:solidFill>
            <a:prstDash val="solid"/>
            <a:round/>
            <a:headEnd len="sm" w="sm" type="none"/>
            <a:tailEnd len="sm" w="sm" type="none"/>
          </a:ln>
        </p:spPr>
      </p:pic>
      <p:pic>
        <p:nvPicPr>
          <p:cNvPr id="567" name="Google Shape;567;p82"/>
          <p:cNvPicPr preferRelativeResize="0"/>
          <p:nvPr/>
        </p:nvPicPr>
        <p:blipFill>
          <a:blip r:embed="rId6">
            <a:alphaModFix/>
          </a:blip>
          <a:stretch>
            <a:fillRect/>
          </a:stretch>
        </p:blipFill>
        <p:spPr>
          <a:xfrm>
            <a:off x="5091475" y="2742729"/>
            <a:ext cx="3985125" cy="199889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pic>
        <p:nvPicPr>
          <p:cNvPr id="572" name="Google Shape;572;p83"/>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73" name="Google Shape;573;p83"/>
          <p:cNvSpPr txBox="1"/>
          <p:nvPr/>
        </p:nvSpPr>
        <p:spPr>
          <a:xfrm>
            <a:off x="559225" y="245475"/>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NTDS Dumping</a:t>
            </a:r>
            <a:endParaRPr b="1" sz="4050">
              <a:latin typeface="Source Sans Pro"/>
              <a:ea typeface="Source Sans Pro"/>
              <a:cs typeface="Source Sans Pro"/>
              <a:sym typeface="Source Sans Pro"/>
            </a:endParaRPr>
          </a:p>
        </p:txBody>
      </p:sp>
      <p:cxnSp>
        <p:nvCxnSpPr>
          <p:cNvPr id="574" name="Google Shape;574;p83"/>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75" name="Google Shape;575;p83"/>
          <p:cNvSpPr txBox="1"/>
          <p:nvPr/>
        </p:nvSpPr>
        <p:spPr>
          <a:xfrm>
            <a:off x="0" y="1255425"/>
            <a:ext cx="9070800" cy="35157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Couple </a:t>
            </a:r>
            <a:r>
              <a:rPr lang="en" sz="1800">
                <a:solidFill>
                  <a:schemeClr val="dk1"/>
                </a:solidFill>
                <a:latin typeface="Source Sans Pro Light"/>
                <a:ea typeface="Source Sans Pro Light"/>
                <a:cs typeface="Source Sans Pro Light"/>
                <a:sym typeface="Source Sans Pro Light"/>
              </a:rPr>
              <a:t>different ways</a:t>
            </a:r>
            <a:endParaRPr sz="1800">
              <a:solidFill>
                <a:schemeClr val="dk1"/>
              </a:solidFill>
              <a:latin typeface="Source Sans Pro Light"/>
              <a:ea typeface="Source Sans Pro Light"/>
              <a:cs typeface="Source Sans Pro Light"/>
              <a:sym typeface="Source Sans Pro Light"/>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b="1" lang="en" sz="1700">
                <a:solidFill>
                  <a:schemeClr val="dk1"/>
                </a:solidFill>
                <a:latin typeface="Source Sans Pro"/>
                <a:ea typeface="Source Sans Pro"/>
                <a:cs typeface="Source Sans Pro"/>
                <a:sym typeface="Source Sans Pro"/>
              </a:rPr>
              <a:t>ntdsutil "ac i ntds" "ifm"</a:t>
            </a:r>
            <a:endParaRPr b="1" sz="1700">
              <a:solidFill>
                <a:schemeClr val="dk1"/>
              </a:solidFill>
              <a:latin typeface="Source Sans Pro"/>
              <a:ea typeface="Source Sans Pro"/>
              <a:cs typeface="Source Sans Pro"/>
              <a:sym typeface="Source Sans Pro"/>
            </a:endParaRPr>
          </a:p>
          <a:p>
            <a:pPr indent="-336550" lvl="1" marL="914400" rtl="0" algn="l">
              <a:lnSpc>
                <a:spcPct val="160000"/>
              </a:lnSpc>
              <a:spcBef>
                <a:spcPts val="0"/>
              </a:spcBef>
              <a:spcAft>
                <a:spcPts val="0"/>
              </a:spcAft>
              <a:buClr>
                <a:schemeClr val="dk1"/>
              </a:buClr>
              <a:buSzPts val="1700"/>
              <a:buFont typeface="Source Sans Pro Light"/>
              <a:buAutoNum type="alphaLcPeriod"/>
            </a:pPr>
            <a:r>
              <a:rPr lang="en" sz="1700">
                <a:solidFill>
                  <a:schemeClr val="dk1"/>
                </a:solidFill>
                <a:latin typeface="Source Sans Pro Light"/>
                <a:ea typeface="Source Sans Pro Light"/>
                <a:cs typeface="Source Sans Pro Light"/>
                <a:sym typeface="Source Sans Pro Light"/>
              </a:rPr>
              <a:t>Enable Shadow Copies -&gt; find shadows via </a:t>
            </a:r>
            <a:r>
              <a:rPr b="1" lang="en" sz="1700">
                <a:solidFill>
                  <a:schemeClr val="dk1"/>
                </a:solidFill>
                <a:latin typeface="Source Sans Pro"/>
                <a:ea typeface="Source Sans Pro"/>
                <a:cs typeface="Source Sans Pro"/>
                <a:sym typeface="Source Sans Pro"/>
              </a:rPr>
              <a:t>vssadmin</a:t>
            </a:r>
            <a:r>
              <a:rPr lang="en" sz="1700">
                <a:solidFill>
                  <a:schemeClr val="dk1"/>
                </a:solidFill>
                <a:latin typeface="Source Sans Pro Light"/>
                <a:ea typeface="Source Sans Pro Light"/>
                <a:cs typeface="Source Sans Pro Light"/>
                <a:sym typeface="Source Sans Pro Light"/>
              </a:rPr>
              <a:t> -&gt; copy out </a:t>
            </a:r>
            <a:r>
              <a:rPr b="1" lang="en" sz="1700">
                <a:solidFill>
                  <a:schemeClr val="dk1"/>
                </a:solidFill>
                <a:latin typeface="Source Sans Pro"/>
                <a:ea typeface="Source Sans Pro"/>
                <a:cs typeface="Source Sans Pro"/>
                <a:sym typeface="Source Sans Pro"/>
              </a:rPr>
              <a:t>ntds.dit</a:t>
            </a:r>
            <a:endParaRPr b="1" sz="1700">
              <a:solidFill>
                <a:schemeClr val="dk1"/>
              </a:solidFill>
              <a:latin typeface="Source Sans Pro"/>
              <a:ea typeface="Source Sans Pro"/>
              <a:cs typeface="Source Sans Pro"/>
              <a:sym typeface="Source Sans Pro"/>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When an attacker has the </a:t>
            </a:r>
            <a:r>
              <a:rPr b="1" lang="en" sz="1800">
                <a:solidFill>
                  <a:schemeClr val="dk1"/>
                </a:solidFill>
                <a:latin typeface="Source Sans Pro"/>
                <a:ea typeface="Source Sans Pro"/>
                <a:cs typeface="Source Sans Pro"/>
                <a:sym typeface="Source Sans Pro"/>
              </a:rPr>
              <a:t>NTDS.dit</a:t>
            </a:r>
            <a:r>
              <a:rPr lang="en" sz="1800">
                <a:solidFill>
                  <a:schemeClr val="dk1"/>
                </a:solidFill>
                <a:latin typeface="Source Sans Pro Light"/>
                <a:ea typeface="Source Sans Pro Light"/>
                <a:cs typeface="Source Sans Pro Light"/>
                <a:sym typeface="Source Sans Pro Light"/>
              </a:rPr>
              <a:t> file, it’s like capture the flag, they’ve got what they want but they still need to get it home.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Exfil usually by zipping it or sometimes just copy the .dit file.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If you see this happen you need to reset the domain controller’s </a:t>
            </a:r>
            <a:r>
              <a:rPr b="1" lang="en" sz="1800">
                <a:solidFill>
                  <a:schemeClr val="dk1"/>
                </a:solidFill>
                <a:latin typeface="Source Sans Pro"/>
                <a:ea typeface="Source Sans Pro"/>
                <a:cs typeface="Source Sans Pro"/>
                <a:sym typeface="Source Sans Pro"/>
              </a:rPr>
              <a:t>krbtgt </a:t>
            </a:r>
            <a:r>
              <a:rPr b="1" lang="en" sz="1800">
                <a:solidFill>
                  <a:srgbClr val="CE232E"/>
                </a:solidFill>
                <a:latin typeface="Source Sans Pro"/>
                <a:ea typeface="Source Sans Pro"/>
                <a:cs typeface="Source Sans Pro"/>
                <a:sym typeface="Source Sans Pro"/>
              </a:rPr>
              <a:t>TWICE</a:t>
            </a:r>
            <a:r>
              <a:rPr lang="en" sz="1800">
                <a:solidFill>
                  <a:schemeClr val="dk1"/>
                </a:solidFill>
                <a:latin typeface="Source Sans Pro Light"/>
                <a:ea typeface="Source Sans Pro Light"/>
                <a:cs typeface="Source Sans Pro Light"/>
                <a:sym typeface="Source Sans Pro Light"/>
              </a:rPr>
              <a: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Otherwise an attacker can make a golden ticket and come right back.</a:t>
            </a:r>
            <a:endParaRPr b="1" sz="1700">
              <a:solidFill>
                <a:schemeClr val="dk1"/>
              </a:solidFill>
              <a:latin typeface="Source Sans Pro"/>
              <a:ea typeface="Source Sans Pro"/>
              <a:cs typeface="Source Sans Pro"/>
              <a:sym typeface="Source Sans Pro"/>
            </a:endParaRPr>
          </a:p>
        </p:txBody>
      </p:sp>
      <p:pic>
        <p:nvPicPr>
          <p:cNvPr id="576" name="Google Shape;576;p83"/>
          <p:cNvPicPr preferRelativeResize="0"/>
          <p:nvPr/>
        </p:nvPicPr>
        <p:blipFill>
          <a:blip r:embed="rId4">
            <a:alphaModFix/>
          </a:blip>
          <a:stretch>
            <a:fillRect/>
          </a:stretch>
        </p:blipFill>
        <p:spPr>
          <a:xfrm>
            <a:off x="5186725" y="40625"/>
            <a:ext cx="3884074" cy="2145150"/>
          </a:xfrm>
          <a:prstGeom prst="rect">
            <a:avLst/>
          </a:prstGeom>
          <a:noFill/>
          <a:ln>
            <a:noFill/>
          </a:ln>
        </p:spPr>
      </p:pic>
      <p:sp>
        <p:nvSpPr>
          <p:cNvPr id="577" name="Google Shape;577;p83"/>
          <p:cNvSpPr txBox="1"/>
          <p:nvPr/>
        </p:nvSpPr>
        <p:spPr>
          <a:xfrm>
            <a:off x="7005300" y="336575"/>
            <a:ext cx="21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NOW WHAT?</a:t>
            </a:r>
            <a:endParaRPr b="1">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pic>
        <p:nvPicPr>
          <p:cNvPr id="582" name="Google Shape;582;p84"/>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83" name="Google Shape;583;p84"/>
          <p:cNvSpPr txBox="1"/>
          <p:nvPr/>
        </p:nvSpPr>
        <p:spPr>
          <a:xfrm>
            <a:off x="518425" y="2575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NTDS Dumping</a:t>
            </a:r>
            <a:endParaRPr b="1" sz="4050">
              <a:latin typeface="Source Sans Pro"/>
              <a:ea typeface="Source Sans Pro"/>
              <a:cs typeface="Source Sans Pro"/>
              <a:sym typeface="Source Sans Pro"/>
            </a:endParaRPr>
          </a:p>
        </p:txBody>
      </p:sp>
      <p:cxnSp>
        <p:nvCxnSpPr>
          <p:cNvPr id="584" name="Google Shape;584;p84"/>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85" name="Google Shape;585;p84"/>
          <p:cNvSpPr txBox="1"/>
          <p:nvPr/>
        </p:nvSpPr>
        <p:spPr>
          <a:xfrm>
            <a:off x="358975" y="1398050"/>
            <a:ext cx="5515500" cy="4617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pic>
        <p:nvPicPr>
          <p:cNvPr id="586" name="Google Shape;586;p84"/>
          <p:cNvPicPr preferRelativeResize="0"/>
          <p:nvPr/>
        </p:nvPicPr>
        <p:blipFill>
          <a:blip r:embed="rId4">
            <a:alphaModFix/>
          </a:blip>
          <a:stretch>
            <a:fillRect/>
          </a:stretch>
        </p:blipFill>
        <p:spPr>
          <a:xfrm>
            <a:off x="1893138" y="985625"/>
            <a:ext cx="5357725" cy="4157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pic>
        <p:nvPicPr>
          <p:cNvPr id="591" name="Google Shape;591;p85"/>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592" name="Google Shape;592;p85"/>
          <p:cNvSpPr txBox="1"/>
          <p:nvPr/>
        </p:nvSpPr>
        <p:spPr>
          <a:xfrm>
            <a:off x="551075" y="26570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FileZilla</a:t>
            </a:r>
            <a:endParaRPr b="1" sz="4050">
              <a:latin typeface="Source Sans Pro"/>
              <a:ea typeface="Source Sans Pro"/>
              <a:cs typeface="Source Sans Pro"/>
              <a:sym typeface="Source Sans Pro"/>
            </a:endParaRPr>
          </a:p>
        </p:txBody>
      </p:sp>
      <p:cxnSp>
        <p:nvCxnSpPr>
          <p:cNvPr id="593" name="Google Shape;593;p85"/>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594" name="Google Shape;594;p85"/>
          <p:cNvSpPr txBox="1"/>
          <p:nvPr/>
        </p:nvSpPr>
        <p:spPr>
          <a:xfrm>
            <a:off x="22125" y="1897650"/>
            <a:ext cx="8912700" cy="22350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Filezilla is super common tool admins and evil doers alike to use to access “File Shares”.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 Conti crew appears to use this tool by mapping a victim’s endpoint to their machine and allowing them to browse the file system at their leisure.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An interesting parallel I think about: during my time as a SOC worker, having the ability to browse a target user’s computer is a pretty easy way to access files of interest.</a:t>
            </a:r>
            <a:endParaRPr sz="1800">
              <a:solidFill>
                <a:schemeClr val="dk1"/>
              </a:solidFill>
              <a:latin typeface="Source Sans Pro Light"/>
              <a:ea typeface="Source Sans Pro Light"/>
              <a:cs typeface="Source Sans Pro Light"/>
              <a:sym typeface="Source Sans Pro Light"/>
            </a:endParaRPr>
          </a:p>
        </p:txBody>
      </p:sp>
      <p:pic>
        <p:nvPicPr>
          <p:cNvPr id="595" name="Google Shape;595;p85"/>
          <p:cNvPicPr preferRelativeResize="0"/>
          <p:nvPr/>
        </p:nvPicPr>
        <p:blipFill>
          <a:blip r:embed="rId4">
            <a:alphaModFix/>
          </a:blip>
          <a:stretch>
            <a:fillRect/>
          </a:stretch>
        </p:blipFill>
        <p:spPr>
          <a:xfrm>
            <a:off x="7483850" y="61900"/>
            <a:ext cx="1605925" cy="1605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9" name="Shape 599"/>
        <p:cNvGrpSpPr/>
        <p:nvPr/>
      </p:nvGrpSpPr>
      <p:grpSpPr>
        <a:xfrm>
          <a:off x="0" y="0"/>
          <a:ext cx="0" cy="0"/>
          <a:chOff x="0" y="0"/>
          <a:chExt cx="0" cy="0"/>
        </a:xfrm>
      </p:grpSpPr>
      <p:pic>
        <p:nvPicPr>
          <p:cNvPr id="600" name="Google Shape;600;p86"/>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601" name="Google Shape;601;p86"/>
          <p:cNvSpPr txBox="1"/>
          <p:nvPr/>
        </p:nvSpPr>
        <p:spPr>
          <a:xfrm>
            <a:off x="583700" y="236175"/>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RClone</a:t>
            </a:r>
            <a:endParaRPr b="1" sz="4050">
              <a:latin typeface="Source Sans Pro"/>
              <a:ea typeface="Source Sans Pro"/>
              <a:cs typeface="Source Sans Pro"/>
              <a:sym typeface="Source Sans Pro"/>
            </a:endParaRPr>
          </a:p>
        </p:txBody>
      </p:sp>
      <p:cxnSp>
        <p:nvCxnSpPr>
          <p:cNvPr id="602" name="Google Shape;602;p86"/>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603" name="Google Shape;603;p86"/>
          <p:cNvSpPr txBox="1"/>
          <p:nvPr/>
        </p:nvSpPr>
        <p:spPr>
          <a:xfrm>
            <a:off x="73550" y="1700700"/>
            <a:ext cx="4624200" cy="31215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This is a tool similar to </a:t>
            </a:r>
            <a:r>
              <a:rPr b="1" lang="en" sz="1800">
                <a:solidFill>
                  <a:schemeClr val="dk1"/>
                </a:solidFill>
                <a:latin typeface="Source Sans Pro"/>
                <a:ea typeface="Source Sans Pro"/>
                <a:cs typeface="Source Sans Pro"/>
                <a:sym typeface="Source Sans Pro"/>
              </a:rPr>
              <a:t>RSync</a:t>
            </a:r>
            <a:r>
              <a:rPr lang="en" sz="1800">
                <a:solidFill>
                  <a:schemeClr val="dk1"/>
                </a:solidFill>
                <a:latin typeface="Source Sans Pro Light"/>
                <a:ea typeface="Source Sans Pro Light"/>
                <a:cs typeface="Source Sans Pro Light"/>
                <a:sym typeface="Source Sans Pro Light"/>
              </a:rPr>
              <a:t>, and makes it easy to copy data out of the network for </a:t>
            </a:r>
            <a:r>
              <a:rPr lang="en" sz="1800" strike="sngStrike">
                <a:solidFill>
                  <a:schemeClr val="dk1"/>
                </a:solidFill>
                <a:latin typeface="Source Sans Pro Light"/>
                <a:ea typeface="Source Sans Pro Light"/>
                <a:cs typeface="Source Sans Pro Light"/>
                <a:sym typeface="Source Sans Pro Light"/>
              </a:rPr>
              <a:t>backup</a:t>
            </a:r>
            <a:r>
              <a:rPr lang="en" sz="1800">
                <a:solidFill>
                  <a:schemeClr val="dk1"/>
                </a:solidFill>
                <a:latin typeface="Source Sans Pro Light"/>
                <a:ea typeface="Source Sans Pro Light"/>
                <a:cs typeface="Source Sans Pro Light"/>
                <a:sym typeface="Source Sans Pro Light"/>
              </a:rPr>
              <a:t> exfil.</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Justin</a:t>
            </a:r>
            <a:r>
              <a:rPr lang="en" sz="1800">
                <a:solidFill>
                  <a:schemeClr val="dk1"/>
                </a:solidFill>
                <a:latin typeface="Source Sans Pro Light"/>
                <a:ea typeface="Source Sans Pro Light"/>
                <a:cs typeface="Source Sans Pro Light"/>
                <a:sym typeface="Source Sans Pro Light"/>
              </a:rPr>
              <a:t> and </a:t>
            </a:r>
            <a:r>
              <a:rPr b="1" lang="en" sz="1800">
                <a:solidFill>
                  <a:schemeClr val="dk1"/>
                </a:solidFill>
                <a:latin typeface="Source Sans Pro"/>
                <a:ea typeface="Source Sans Pro"/>
                <a:cs typeface="Source Sans Pro"/>
                <a:sym typeface="Source Sans Pro"/>
              </a:rPr>
              <a:t>Aaron</a:t>
            </a:r>
            <a:r>
              <a:rPr lang="en" sz="1800">
                <a:solidFill>
                  <a:schemeClr val="dk1"/>
                </a:solidFill>
                <a:latin typeface="Source Sans Pro Light"/>
                <a:ea typeface="Source Sans Pro Light"/>
                <a:cs typeface="Source Sans Pro Light"/>
                <a:sym typeface="Source Sans Pro Light"/>
              </a:rPr>
              <a:t> put out a great post on how they use this tool.</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u="sng">
                <a:solidFill>
                  <a:schemeClr val="hlink"/>
                </a:solidFill>
                <a:latin typeface="Source Sans Pro Light"/>
                <a:ea typeface="Source Sans Pro Light"/>
                <a:cs typeface="Source Sans Pro Light"/>
                <a:sym typeface="Source Sans Pro Light"/>
                <a:hlinkClick r:id="rId4"/>
              </a:rPr>
              <a:t>Rclone Wars: Transferring leverage in a ransomware attack</a:t>
            </a:r>
            <a:endParaRPr sz="1800">
              <a:solidFill>
                <a:schemeClr val="dk1"/>
              </a:solidFill>
              <a:latin typeface="Source Sans Pro Light"/>
              <a:ea typeface="Source Sans Pro Light"/>
              <a:cs typeface="Source Sans Pro Light"/>
              <a:sym typeface="Source Sans Pro Light"/>
            </a:endParaRPr>
          </a:p>
        </p:txBody>
      </p:sp>
      <p:pic>
        <p:nvPicPr>
          <p:cNvPr id="604" name="Google Shape;604;p86"/>
          <p:cNvPicPr preferRelativeResize="0"/>
          <p:nvPr/>
        </p:nvPicPr>
        <p:blipFill>
          <a:blip r:embed="rId5">
            <a:alphaModFix/>
          </a:blip>
          <a:stretch>
            <a:fillRect/>
          </a:stretch>
        </p:blipFill>
        <p:spPr>
          <a:xfrm>
            <a:off x="4831750" y="236175"/>
            <a:ext cx="4141450" cy="2139969"/>
          </a:xfrm>
          <a:prstGeom prst="rect">
            <a:avLst/>
          </a:prstGeom>
          <a:noFill/>
          <a:ln cap="flat" cmpd="sng" w="19050">
            <a:solidFill>
              <a:schemeClr val="dk2"/>
            </a:solidFill>
            <a:prstDash val="solid"/>
            <a:round/>
            <a:headEnd len="sm" w="sm" type="none"/>
            <a:tailEnd len="sm" w="sm" type="none"/>
          </a:ln>
        </p:spPr>
      </p:pic>
      <p:pic>
        <p:nvPicPr>
          <p:cNvPr id="605" name="Google Shape;605;p86"/>
          <p:cNvPicPr preferRelativeResize="0"/>
          <p:nvPr/>
        </p:nvPicPr>
        <p:blipFill>
          <a:blip r:embed="rId6">
            <a:alphaModFix/>
          </a:blip>
          <a:stretch>
            <a:fillRect/>
          </a:stretch>
        </p:blipFill>
        <p:spPr>
          <a:xfrm>
            <a:off x="4725325" y="2670294"/>
            <a:ext cx="4141449" cy="19694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pic>
        <p:nvPicPr>
          <p:cNvPr id="610" name="Google Shape;610;p87"/>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611" name="Google Shape;611;p87"/>
          <p:cNvSpPr txBox="1"/>
          <p:nvPr/>
        </p:nvSpPr>
        <p:spPr>
          <a:xfrm>
            <a:off x="518425" y="241225"/>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Decrypting Veeam Passwords</a:t>
            </a:r>
            <a:endParaRPr b="1" sz="4050">
              <a:latin typeface="Source Sans Pro"/>
              <a:ea typeface="Source Sans Pro"/>
              <a:cs typeface="Source Sans Pro"/>
              <a:sym typeface="Source Sans Pro"/>
            </a:endParaRPr>
          </a:p>
        </p:txBody>
      </p:sp>
      <p:cxnSp>
        <p:nvCxnSpPr>
          <p:cNvPr id="612" name="Google Shape;612;p87"/>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613" name="Google Shape;613;p87"/>
          <p:cNvSpPr txBox="1"/>
          <p:nvPr/>
        </p:nvSpPr>
        <p:spPr>
          <a:xfrm>
            <a:off x="354375" y="1402650"/>
            <a:ext cx="8539500" cy="17916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Veeam is a commercial product that’s often used to backup virtual machines.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Conti seems to run a SQL command specific to the Veeam platform.</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Then use some .NET code compiled on site to extract the passwords so they can wipe out backups.</a:t>
            </a:r>
            <a:endParaRPr sz="1800">
              <a:solidFill>
                <a:schemeClr val="dk1"/>
              </a:solidFill>
              <a:latin typeface="Source Sans Pro Light"/>
              <a:ea typeface="Source Sans Pro Light"/>
              <a:cs typeface="Source Sans Pro Light"/>
              <a:sym typeface="Source Sans Pro Light"/>
            </a:endParaRPr>
          </a:p>
        </p:txBody>
      </p:sp>
      <p:pic>
        <p:nvPicPr>
          <p:cNvPr id="614" name="Google Shape;614;p87"/>
          <p:cNvPicPr preferRelativeResize="0"/>
          <p:nvPr/>
        </p:nvPicPr>
        <p:blipFill>
          <a:blip r:embed="rId4">
            <a:alphaModFix/>
          </a:blip>
          <a:stretch>
            <a:fillRect/>
          </a:stretch>
        </p:blipFill>
        <p:spPr>
          <a:xfrm>
            <a:off x="354375" y="3217225"/>
            <a:ext cx="2955925" cy="1732175"/>
          </a:xfrm>
          <a:prstGeom prst="rect">
            <a:avLst/>
          </a:prstGeom>
          <a:noFill/>
          <a:ln>
            <a:noFill/>
          </a:ln>
        </p:spPr>
      </p:pic>
      <p:pic>
        <p:nvPicPr>
          <p:cNvPr id="615" name="Google Shape;615;p87"/>
          <p:cNvPicPr preferRelativeResize="0"/>
          <p:nvPr/>
        </p:nvPicPr>
        <p:blipFill>
          <a:blip r:embed="rId5">
            <a:alphaModFix/>
          </a:blip>
          <a:stretch>
            <a:fillRect/>
          </a:stretch>
        </p:blipFill>
        <p:spPr>
          <a:xfrm>
            <a:off x="4096746" y="2790475"/>
            <a:ext cx="3876498" cy="2333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9" name="Shape 619"/>
        <p:cNvGrpSpPr/>
        <p:nvPr/>
      </p:nvGrpSpPr>
      <p:grpSpPr>
        <a:xfrm>
          <a:off x="0" y="0"/>
          <a:ext cx="0" cy="0"/>
          <a:chOff x="0" y="0"/>
          <a:chExt cx="0" cy="0"/>
        </a:xfrm>
      </p:grpSpPr>
      <p:pic>
        <p:nvPicPr>
          <p:cNvPr id="620" name="Google Shape;620;p88"/>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621" name="Google Shape;621;p88"/>
          <p:cNvSpPr txBox="1"/>
          <p:nvPr/>
        </p:nvSpPr>
        <p:spPr>
          <a:xfrm>
            <a:off x="567375"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Stop ALL THE THINGS</a:t>
            </a:r>
            <a:endParaRPr b="1" sz="4050">
              <a:latin typeface="Source Sans Pro"/>
              <a:ea typeface="Source Sans Pro"/>
              <a:cs typeface="Source Sans Pro"/>
              <a:sym typeface="Source Sans Pro"/>
            </a:endParaRPr>
          </a:p>
        </p:txBody>
      </p:sp>
      <p:cxnSp>
        <p:nvCxnSpPr>
          <p:cNvPr id="622" name="Google Shape;622;p88"/>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pic>
        <p:nvPicPr>
          <p:cNvPr id="623" name="Google Shape;623;p88"/>
          <p:cNvPicPr preferRelativeResize="0"/>
          <p:nvPr/>
        </p:nvPicPr>
        <p:blipFill>
          <a:blip r:embed="rId4">
            <a:alphaModFix/>
          </a:blip>
          <a:stretch>
            <a:fillRect/>
          </a:stretch>
        </p:blipFill>
        <p:spPr>
          <a:xfrm>
            <a:off x="3217700" y="1732675"/>
            <a:ext cx="5762699" cy="2697625"/>
          </a:xfrm>
          <a:prstGeom prst="rect">
            <a:avLst/>
          </a:prstGeom>
          <a:noFill/>
          <a:ln>
            <a:noFill/>
          </a:ln>
        </p:spPr>
      </p:pic>
      <p:pic>
        <p:nvPicPr>
          <p:cNvPr id="624" name="Google Shape;624;p88"/>
          <p:cNvPicPr preferRelativeResize="0"/>
          <p:nvPr/>
        </p:nvPicPr>
        <p:blipFill>
          <a:blip r:embed="rId5">
            <a:alphaModFix/>
          </a:blip>
          <a:stretch>
            <a:fillRect/>
          </a:stretch>
        </p:blipFill>
        <p:spPr>
          <a:xfrm>
            <a:off x="6021925" y="65400"/>
            <a:ext cx="2912899" cy="2184675"/>
          </a:xfrm>
          <a:prstGeom prst="rect">
            <a:avLst/>
          </a:prstGeom>
          <a:noFill/>
          <a:ln>
            <a:noFill/>
          </a:ln>
        </p:spPr>
      </p:pic>
      <p:sp>
        <p:nvSpPr>
          <p:cNvPr id="625" name="Google Shape;625;p88"/>
          <p:cNvSpPr txBox="1"/>
          <p:nvPr/>
        </p:nvSpPr>
        <p:spPr>
          <a:xfrm>
            <a:off x="67500" y="1402650"/>
            <a:ext cx="41325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Script to stop all the processes.</a:t>
            </a:r>
            <a:endParaRPr sz="1800">
              <a:solidFill>
                <a:schemeClr val="dk1"/>
              </a:solidFill>
              <a:latin typeface="Source Sans Pro Light"/>
              <a:ea typeface="Source Sans Pro Light"/>
              <a:cs typeface="Source Sans Pro Light"/>
              <a:sym typeface="Source Sans Pro Light"/>
            </a:endParaRPr>
          </a:p>
        </p:txBody>
      </p:sp>
      <p:pic>
        <p:nvPicPr>
          <p:cNvPr id="626" name="Google Shape;626;p88"/>
          <p:cNvPicPr preferRelativeResize="0"/>
          <p:nvPr/>
        </p:nvPicPr>
        <p:blipFill>
          <a:blip r:embed="rId6">
            <a:alphaModFix/>
          </a:blip>
          <a:stretch>
            <a:fillRect/>
          </a:stretch>
        </p:blipFill>
        <p:spPr>
          <a:xfrm>
            <a:off x="354375" y="2088150"/>
            <a:ext cx="3001400" cy="1619525"/>
          </a:xfrm>
          <a:prstGeom prst="rect">
            <a:avLst/>
          </a:prstGeom>
          <a:noFill/>
          <a:ln>
            <a:noFill/>
          </a:ln>
        </p:spPr>
      </p:pic>
      <p:sp>
        <p:nvSpPr>
          <p:cNvPr id="627" name="Google Shape;627;p88"/>
          <p:cNvSpPr txBox="1"/>
          <p:nvPr/>
        </p:nvSpPr>
        <p:spPr>
          <a:xfrm>
            <a:off x="67500" y="3765625"/>
            <a:ext cx="3361500" cy="9051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Cause they wanna encrypt all the things that’s why.</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pic>
        <p:nvPicPr>
          <p:cNvPr id="632" name="Google Shape;632;p89"/>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633" name="Google Shape;633;p89"/>
          <p:cNvSpPr txBox="1"/>
          <p:nvPr/>
        </p:nvSpPr>
        <p:spPr>
          <a:xfrm>
            <a:off x="551075" y="26570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Summary</a:t>
            </a:r>
            <a:endParaRPr b="1" sz="4050">
              <a:latin typeface="Source Sans Pro"/>
              <a:ea typeface="Source Sans Pro"/>
              <a:cs typeface="Source Sans Pro"/>
              <a:sym typeface="Source Sans Pro"/>
            </a:endParaRPr>
          </a:p>
        </p:txBody>
      </p:sp>
      <p:cxnSp>
        <p:nvCxnSpPr>
          <p:cNvPr id="634" name="Google Shape;634;p89"/>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635" name="Google Shape;635;p89"/>
          <p:cNvSpPr txBox="1"/>
          <p:nvPr/>
        </p:nvSpPr>
        <p:spPr>
          <a:xfrm>
            <a:off x="22125" y="1235200"/>
            <a:ext cx="8912700" cy="3121500"/>
          </a:xfrm>
          <a:prstGeom prst="rect">
            <a:avLst/>
          </a:prstGeom>
          <a:noFill/>
          <a:ln>
            <a:noFill/>
          </a:ln>
        </p:spPr>
        <p:txBody>
          <a:bodyPr anchorCtr="0" anchor="t" bIns="91425" lIns="91425" spcFirstLastPara="1" rIns="91425" wrap="square" tIns="91425">
            <a:spAutoFit/>
          </a:bodyPr>
          <a:lstStyle/>
          <a:p>
            <a:pPr indent="-342900" lvl="0" marL="457200" rtl="0" algn="l">
              <a:lnSpc>
                <a:spcPct val="160000"/>
              </a:lnSpc>
              <a:spcBef>
                <a:spcPts val="0"/>
              </a:spcBef>
              <a:spcAft>
                <a:spcPts val="0"/>
              </a:spcAft>
              <a:buClr>
                <a:srgbClr val="CE232E"/>
              </a:buClr>
              <a:buSzPts val="1800"/>
              <a:buFont typeface="Source Sans Pro"/>
              <a:buChar char="▪"/>
            </a:pPr>
            <a:r>
              <a:rPr b="1" lang="en" sz="1800">
                <a:solidFill>
                  <a:schemeClr val="dk1"/>
                </a:solidFill>
                <a:latin typeface="Source Sans Pro"/>
                <a:ea typeface="Source Sans Pro"/>
                <a:cs typeface="Source Sans Pro"/>
                <a:sym typeface="Source Sans Pro"/>
              </a:rPr>
              <a:t>RTFM! </a:t>
            </a:r>
            <a:r>
              <a:rPr lang="en" sz="1800">
                <a:solidFill>
                  <a:schemeClr val="dk1"/>
                </a:solidFill>
                <a:latin typeface="Source Sans Pro Light"/>
                <a:ea typeface="Source Sans Pro Light"/>
                <a:cs typeface="Source Sans Pro Light"/>
                <a:sym typeface="Source Sans Pro Light"/>
              </a:rPr>
              <a:t>- you can learn a lot of context from reading the </a:t>
            </a:r>
            <a:endParaRPr sz="1800">
              <a:solidFill>
                <a:schemeClr val="dk1"/>
              </a:solidFill>
              <a:latin typeface="Source Sans Pro Light"/>
              <a:ea typeface="Source Sans Pro Light"/>
              <a:cs typeface="Source Sans Pro Light"/>
              <a:sym typeface="Source Sans Pro Light"/>
            </a:endParaRPr>
          </a:p>
          <a:p>
            <a:pPr indent="0" lvl="0" marL="0" rtl="0" algn="l">
              <a:lnSpc>
                <a:spcPct val="160000"/>
              </a:lnSpc>
              <a:spcBef>
                <a:spcPts val="0"/>
              </a:spcBef>
              <a:spcAft>
                <a:spcPts val="0"/>
              </a:spcAft>
              <a:buNone/>
            </a:pPr>
            <a:r>
              <a:rPr lang="en" sz="1800">
                <a:solidFill>
                  <a:schemeClr val="dk1"/>
                </a:solidFill>
                <a:latin typeface="Source Sans Pro Light"/>
                <a:ea typeface="Source Sans Pro Light"/>
                <a:cs typeface="Source Sans Pro Light"/>
                <a:sym typeface="Source Sans Pro Light"/>
              </a:rPr>
              <a:t>          documentation on how some of these tools work</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Gone but not forgotten</a:t>
            </a:r>
            <a:r>
              <a:rPr lang="en" sz="1800">
                <a:solidFill>
                  <a:schemeClr val="dk1"/>
                </a:solidFill>
                <a:latin typeface="Source Sans Pro Light"/>
                <a:ea typeface="Source Sans Pro Light"/>
                <a:cs typeface="Source Sans Pro Light"/>
                <a:sym typeface="Source Sans Pro Light"/>
              </a:rPr>
              <a:t> - Conti is “disbanded” but almost all of these tools and tactics can be seen in some form today</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rgbClr val="CE232E"/>
              </a:buClr>
              <a:buSzPts val="1800"/>
              <a:buFont typeface="Source Sans Pro Light"/>
              <a:buChar char="▪"/>
            </a:pPr>
            <a:r>
              <a:rPr b="1" lang="en" sz="1800">
                <a:solidFill>
                  <a:schemeClr val="dk1"/>
                </a:solidFill>
                <a:latin typeface="Source Sans Pro"/>
                <a:ea typeface="Source Sans Pro"/>
                <a:cs typeface="Source Sans Pro"/>
                <a:sym typeface="Source Sans Pro"/>
              </a:rPr>
              <a:t>Know normal find evil</a:t>
            </a:r>
            <a:r>
              <a:rPr lang="en" sz="1800">
                <a:solidFill>
                  <a:schemeClr val="dk1"/>
                </a:solidFill>
                <a:latin typeface="Source Sans Pro Light"/>
                <a:ea typeface="Source Sans Pro Light"/>
                <a:cs typeface="Source Sans Pro Light"/>
                <a:sym typeface="Source Sans Pro Light"/>
              </a:rPr>
              <a:t> - learn what’s “normal” for your environment, do your sysadmins use Impacket, RClone, ADFind, or NetSupport?</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60000"/>
              </a:lnSpc>
              <a:spcBef>
                <a:spcPts val="0"/>
              </a:spcBef>
              <a:spcAft>
                <a:spcPts val="0"/>
              </a:spcAft>
              <a:buClr>
                <a:schemeClr val="dk1"/>
              </a:buClr>
              <a:buSzPts val="1800"/>
              <a:buFont typeface="Source Sans Pro Light"/>
              <a:buChar char="▪"/>
            </a:pPr>
            <a:r>
              <a:rPr b="1" lang="en" sz="1800">
                <a:solidFill>
                  <a:schemeClr val="dk1"/>
                </a:solidFill>
                <a:latin typeface="Source Sans Pro"/>
                <a:ea typeface="Source Sans Pro"/>
                <a:cs typeface="Source Sans Pro"/>
                <a:sym typeface="Source Sans Pro"/>
              </a:rPr>
              <a:t>0 Zero days</a:t>
            </a:r>
            <a:r>
              <a:rPr lang="en" sz="1800">
                <a:solidFill>
                  <a:schemeClr val="dk1"/>
                </a:solidFill>
                <a:latin typeface="Source Sans Pro Light"/>
                <a:ea typeface="Source Sans Pro Light"/>
                <a:cs typeface="Source Sans Pro Light"/>
                <a:sym typeface="Source Sans Pro Light"/>
              </a:rPr>
              <a:t> - most of the tools they use don’t even exploit vulns</a:t>
            </a:r>
            <a:endParaRPr sz="1800">
              <a:solidFill>
                <a:schemeClr val="dk1"/>
              </a:solidFill>
              <a:latin typeface="Source Sans Pro Light"/>
              <a:ea typeface="Source Sans Pro Light"/>
              <a:cs typeface="Source Sans Pro Light"/>
              <a:sym typeface="Source Sans Pro Light"/>
            </a:endParaRPr>
          </a:p>
        </p:txBody>
      </p:sp>
      <p:pic>
        <p:nvPicPr>
          <p:cNvPr id="636" name="Google Shape;636;p89"/>
          <p:cNvPicPr preferRelativeResize="0"/>
          <p:nvPr/>
        </p:nvPicPr>
        <p:blipFill>
          <a:blip r:embed="rId4">
            <a:alphaModFix/>
          </a:blip>
          <a:stretch>
            <a:fillRect/>
          </a:stretch>
        </p:blipFill>
        <p:spPr>
          <a:xfrm>
            <a:off x="6459161" y="92000"/>
            <a:ext cx="2475664" cy="1856775"/>
          </a:xfrm>
          <a:prstGeom prst="rect">
            <a:avLst/>
          </a:prstGeom>
          <a:noFill/>
          <a:ln>
            <a:noFill/>
          </a:ln>
        </p:spPr>
      </p:pic>
      <p:pic>
        <p:nvPicPr>
          <p:cNvPr id="637" name="Google Shape;637;p89"/>
          <p:cNvPicPr preferRelativeResize="0"/>
          <p:nvPr/>
        </p:nvPicPr>
        <p:blipFill>
          <a:blip r:embed="rId5">
            <a:alphaModFix/>
          </a:blip>
          <a:stretch>
            <a:fillRect/>
          </a:stretch>
        </p:blipFill>
        <p:spPr>
          <a:xfrm>
            <a:off x="7041473" y="3485375"/>
            <a:ext cx="2025025" cy="1620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4" name="Google Shape;644;p90"/>
          <p:cNvPicPr preferRelativeResize="0"/>
          <p:nvPr/>
        </p:nvPicPr>
        <p:blipFill>
          <a:blip r:embed="rId3">
            <a:alphaModFix/>
          </a:blip>
          <a:stretch>
            <a:fillRect/>
          </a:stretch>
        </p:blipFill>
        <p:spPr>
          <a:xfrm flipH="1">
            <a:off x="0" y="0"/>
            <a:ext cx="9144000" cy="5143500"/>
          </a:xfrm>
          <a:prstGeom prst="rect">
            <a:avLst/>
          </a:prstGeom>
          <a:noFill/>
          <a:ln>
            <a:noFill/>
          </a:ln>
        </p:spPr>
      </p:pic>
      <p:sp>
        <p:nvSpPr>
          <p:cNvPr id="645" name="Google Shape;645;p90"/>
          <p:cNvSpPr txBox="1"/>
          <p:nvPr/>
        </p:nvSpPr>
        <p:spPr>
          <a:xfrm>
            <a:off x="1681050" y="1184396"/>
            <a:ext cx="34305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232E"/>
                </a:solidFill>
                <a:latin typeface="Source Sans Pro Black"/>
                <a:ea typeface="Source Sans Pro Black"/>
                <a:cs typeface="Source Sans Pro Black"/>
                <a:sym typeface="Source Sans Pro Black"/>
              </a:rPr>
              <a:t>FEEDBACK</a:t>
            </a:r>
            <a:endParaRPr>
              <a:solidFill>
                <a:srgbClr val="CE232E"/>
              </a:solidFill>
              <a:latin typeface="Source Sans Pro Black"/>
              <a:ea typeface="Source Sans Pro Black"/>
              <a:cs typeface="Source Sans Pro Black"/>
              <a:sym typeface="Source Sans Pro Black"/>
            </a:endParaRPr>
          </a:p>
        </p:txBody>
      </p:sp>
      <p:cxnSp>
        <p:nvCxnSpPr>
          <p:cNvPr id="646" name="Google Shape;646;p90"/>
          <p:cNvCxnSpPr/>
          <p:nvPr/>
        </p:nvCxnSpPr>
        <p:spPr>
          <a:xfrm rot="10800000">
            <a:off x="932075" y="1372722"/>
            <a:ext cx="582000" cy="0"/>
          </a:xfrm>
          <a:prstGeom prst="straightConnector1">
            <a:avLst/>
          </a:prstGeom>
          <a:noFill/>
          <a:ln cap="flat" cmpd="sng" w="28575">
            <a:solidFill>
              <a:srgbClr val="CE232E"/>
            </a:solidFill>
            <a:prstDash val="solid"/>
            <a:round/>
            <a:headEnd len="med" w="med" type="none"/>
            <a:tailEnd len="med" w="med" type="none"/>
          </a:ln>
        </p:spPr>
      </p:cxnSp>
      <p:sp>
        <p:nvSpPr>
          <p:cNvPr id="647" name="Google Shape;647;p90"/>
          <p:cNvSpPr txBox="1"/>
          <p:nvPr>
            <p:ph type="title"/>
          </p:nvPr>
        </p:nvSpPr>
        <p:spPr>
          <a:xfrm>
            <a:off x="932075" y="1580650"/>
            <a:ext cx="5552400" cy="1377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4400">
                <a:solidFill>
                  <a:srgbClr val="FFFFFF"/>
                </a:solidFill>
                <a:latin typeface="Source Sans Pro"/>
                <a:ea typeface="Source Sans Pro"/>
                <a:cs typeface="Source Sans Pro"/>
                <a:sym typeface="Source Sans Pro"/>
              </a:rPr>
              <a:t>Q &amp; A</a:t>
            </a:r>
            <a:endParaRPr b="1" sz="4400">
              <a:solidFill>
                <a:srgbClr val="FFFFFF"/>
              </a:solidFill>
              <a:latin typeface="Source Sans Pro"/>
              <a:ea typeface="Source Sans Pro"/>
              <a:cs typeface="Source Sans Pro"/>
              <a:sym typeface="Source Sans Pro"/>
            </a:endParaRPr>
          </a:p>
        </p:txBody>
      </p:sp>
      <p:pic>
        <p:nvPicPr>
          <p:cNvPr id="648" name="Google Shape;648;p90"/>
          <p:cNvPicPr preferRelativeResize="0"/>
          <p:nvPr/>
        </p:nvPicPr>
        <p:blipFill>
          <a:blip r:embed="rId4">
            <a:alphaModFix/>
          </a:blip>
          <a:stretch>
            <a:fillRect/>
          </a:stretch>
        </p:blipFill>
        <p:spPr>
          <a:xfrm>
            <a:off x="252750" y="4698917"/>
            <a:ext cx="922000" cy="2747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6"/>
          <p:cNvSpPr/>
          <p:nvPr/>
        </p:nvSpPr>
        <p:spPr>
          <a:xfrm>
            <a:off x="491650" y="1424600"/>
            <a:ext cx="7957200" cy="3548100"/>
          </a:xfrm>
          <a:prstGeom prst="rect">
            <a:avLst/>
          </a:prstGeom>
          <a:noFill/>
          <a:ln>
            <a:noFill/>
          </a:ln>
        </p:spPr>
        <p:txBody>
          <a:bodyPr anchorCtr="0" anchor="t" bIns="45700" lIns="17125" spcFirstLastPara="1" rIns="17125" wrap="square" tIns="45700">
            <a:noAutofit/>
          </a:bodyPr>
          <a:lstStyle/>
          <a:p>
            <a:pPr indent="0" lvl="0" marL="0" rtl="0" algn="l">
              <a:lnSpc>
                <a:spcPct val="115000"/>
              </a:lnSpc>
              <a:spcBef>
                <a:spcPts val="0"/>
              </a:spcBef>
              <a:spcAft>
                <a:spcPts val="0"/>
              </a:spcAft>
              <a:buNone/>
            </a:pPr>
            <a:r>
              <a:rPr b="1" lang="en" sz="1800">
                <a:solidFill>
                  <a:schemeClr val="dk1"/>
                </a:solidFill>
                <a:latin typeface="Source Sans Pro"/>
                <a:ea typeface="Source Sans Pro"/>
                <a:cs typeface="Source Sans Pro"/>
                <a:sym typeface="Source Sans Pro"/>
              </a:rPr>
              <a:t>This is the forums content from MY perspective as a Detection Engineer</a:t>
            </a:r>
            <a:endParaRPr b="1"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Regardless of your job in InfoSec I’d highly recommend looking through yourself</a:t>
            </a:r>
            <a:endParaRPr sz="1800">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I’m pretty sure a Red Teamer, Pentester, SOC Analyst, or someone working on policy level stuff could take away some interesting context as well</a:t>
            </a:r>
            <a:endParaRPr sz="1800">
              <a:latin typeface="Source Sans Pro Light"/>
              <a:ea typeface="Source Sans Pro Light"/>
              <a:cs typeface="Source Sans Pro Light"/>
              <a:sym typeface="Source Sans Pro Light"/>
            </a:endParaRPr>
          </a:p>
          <a:p>
            <a:pPr indent="0" lvl="0" marL="0" rtl="0" algn="l">
              <a:lnSpc>
                <a:spcPct val="115000"/>
              </a:lnSpc>
              <a:spcBef>
                <a:spcPts val="1600"/>
              </a:spcBef>
              <a:spcAft>
                <a:spcPts val="0"/>
              </a:spcAft>
              <a:buNone/>
            </a:pPr>
            <a:r>
              <a:rPr b="1" lang="en" sz="1800">
                <a:solidFill>
                  <a:schemeClr val="dk1"/>
                </a:solidFill>
                <a:latin typeface="Source Sans Pro"/>
                <a:ea typeface="Source Sans Pro"/>
                <a:cs typeface="Source Sans Pro"/>
                <a:sym typeface="Source Sans Pro"/>
              </a:rPr>
              <a:t>Conti/Trickbot have been disbanded, why bother looking at this stuff?</a:t>
            </a:r>
            <a:endParaRPr b="1" sz="1800">
              <a:solidFill>
                <a:schemeClr val="dk1"/>
              </a:solidFill>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These guys scattered to other groups, so if you’ve got </a:t>
            </a:r>
            <a:r>
              <a:rPr b="1" lang="en" sz="1800">
                <a:solidFill>
                  <a:schemeClr val="dk1"/>
                </a:solidFill>
                <a:latin typeface="Source Sans Pro"/>
                <a:ea typeface="Source Sans Pro"/>
                <a:cs typeface="Source Sans Pro"/>
                <a:sym typeface="Source Sans Pro"/>
              </a:rPr>
              <a:t>$badguy</a:t>
            </a:r>
            <a:r>
              <a:rPr lang="en" sz="1800">
                <a:solidFill>
                  <a:schemeClr val="dk1"/>
                </a:solidFill>
                <a:latin typeface="Source Sans Pro Light"/>
                <a:ea typeface="Source Sans Pro Light"/>
                <a:cs typeface="Source Sans Pro Light"/>
                <a:sym typeface="Source Sans Pro Light"/>
              </a:rPr>
              <a:t> in your environment they’ll probably use some of these same tactics/tools</a:t>
            </a:r>
            <a:endParaRPr b="1" sz="18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800">
              <a:latin typeface="Source Sans Pro"/>
              <a:ea typeface="Source Sans Pro"/>
              <a:cs typeface="Source Sans Pro"/>
              <a:sym typeface="Source Sans Pro"/>
            </a:endParaRPr>
          </a:p>
          <a:p>
            <a:pPr indent="0" lvl="0" marL="0" marR="0" rtl="0" algn="l">
              <a:lnSpc>
                <a:spcPct val="100000"/>
              </a:lnSpc>
              <a:spcBef>
                <a:spcPts val="1600"/>
              </a:spcBef>
              <a:spcAft>
                <a:spcPts val="0"/>
              </a:spcAft>
              <a:buClr>
                <a:srgbClr val="58585B"/>
              </a:buClr>
              <a:buSzPts val="1050"/>
              <a:buFont typeface="Source Sans Pro"/>
              <a:buNone/>
            </a:pPr>
            <a:r>
              <a:t/>
            </a:r>
            <a:endParaRPr sz="2250">
              <a:solidFill>
                <a:srgbClr val="FFFFFF"/>
              </a:solidFill>
              <a:latin typeface="Source Sans Pro ExtraLight"/>
              <a:ea typeface="Source Sans Pro ExtraLight"/>
              <a:cs typeface="Source Sans Pro ExtraLight"/>
              <a:sym typeface="Source Sans Pro ExtraLight"/>
            </a:endParaRPr>
          </a:p>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pic>
        <p:nvPicPr>
          <p:cNvPr id="215" name="Google Shape;215;p46"/>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16" name="Google Shape;216;p46"/>
          <p:cNvSpPr/>
          <p:nvPr/>
        </p:nvSpPr>
        <p:spPr>
          <a:xfrm>
            <a:off x="614624" y="330800"/>
            <a:ext cx="7957200" cy="653400"/>
          </a:xfrm>
          <a:prstGeom prst="rect">
            <a:avLst/>
          </a:prstGeom>
          <a:noFill/>
          <a:ln>
            <a:noFill/>
          </a:ln>
        </p:spPr>
        <p:txBody>
          <a:bodyPr anchorCtr="0" anchor="ctr" bIns="45700" lIns="17125" spcFirstLastPara="1" rIns="17125" wrap="square" tIns="45700">
            <a:noAutofit/>
          </a:bodyPr>
          <a:lstStyle/>
          <a:p>
            <a:pPr indent="0" lvl="0" marL="0" marR="0" rtl="0" algn="l">
              <a:lnSpc>
                <a:spcPct val="90000"/>
              </a:lnSpc>
              <a:spcBef>
                <a:spcPts val="0"/>
              </a:spcBef>
              <a:spcAft>
                <a:spcPts val="0"/>
              </a:spcAft>
              <a:buClr>
                <a:srgbClr val="D01F27"/>
              </a:buClr>
              <a:buSzPts val="4050"/>
              <a:buFont typeface="Source Sans Pro Light"/>
              <a:buNone/>
            </a:pPr>
            <a:r>
              <a:rPr b="1" lang="en" sz="4050">
                <a:latin typeface="Source Sans Pro"/>
                <a:ea typeface="Source Sans Pro"/>
                <a:cs typeface="Source Sans Pro"/>
                <a:sym typeface="Source Sans Pro"/>
              </a:rPr>
              <a:t>Overview - Trickbot Forum</a:t>
            </a:r>
            <a:endParaRPr b="1" i="0" sz="4050" u="none" cap="none" strike="noStrike">
              <a:latin typeface="Source Sans Pro"/>
              <a:ea typeface="Source Sans Pro"/>
              <a:cs typeface="Source Sans Pro"/>
              <a:sym typeface="Source Sans Pro"/>
            </a:endParaRPr>
          </a:p>
        </p:txBody>
      </p:sp>
      <p:cxnSp>
        <p:nvCxnSpPr>
          <p:cNvPr id="217" name="Google Shape;217;p46"/>
          <p:cNvCxnSpPr/>
          <p:nvPr/>
        </p:nvCxnSpPr>
        <p:spPr>
          <a:xfrm rot="10800000">
            <a:off x="666325" y="1132155"/>
            <a:ext cx="582000" cy="0"/>
          </a:xfrm>
          <a:prstGeom prst="straightConnector1">
            <a:avLst/>
          </a:prstGeom>
          <a:noFill/>
          <a:ln cap="flat" cmpd="sng" w="28575">
            <a:solidFill>
              <a:srgbClr val="CE232E"/>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7"/>
          <p:cNvSpPr txBox="1"/>
          <p:nvPr>
            <p:ph type="title"/>
          </p:nvPr>
        </p:nvSpPr>
        <p:spPr>
          <a:xfrm>
            <a:off x="311700" y="39475"/>
            <a:ext cx="8520600" cy="5727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D01F27"/>
              </a:buClr>
              <a:buSzPts val="4050"/>
              <a:buFont typeface="Source Sans Pro Light"/>
              <a:buNone/>
            </a:pPr>
            <a:r>
              <a:rPr b="1" lang="en" sz="4050">
                <a:solidFill>
                  <a:srgbClr val="000000"/>
                </a:solidFill>
                <a:latin typeface="Source Sans Pro"/>
                <a:ea typeface="Source Sans Pro"/>
                <a:cs typeface="Source Sans Pro"/>
                <a:sym typeface="Source Sans Pro"/>
              </a:rPr>
              <a:t>Situation</a:t>
            </a:r>
            <a:endParaRPr/>
          </a:p>
        </p:txBody>
      </p:sp>
      <p:sp>
        <p:nvSpPr>
          <p:cNvPr id="223" name="Google Shape;223;p47"/>
          <p:cNvSpPr txBox="1"/>
          <p:nvPr>
            <p:ph idx="1" type="body"/>
          </p:nvPr>
        </p:nvSpPr>
        <p:spPr>
          <a:xfrm>
            <a:off x="311700" y="734825"/>
            <a:ext cx="5088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E232E"/>
              </a:buClr>
              <a:buSzPts val="1800"/>
              <a:buFont typeface="Source Sans Pro Light"/>
              <a:buChar char="▪"/>
            </a:pPr>
            <a:r>
              <a:rPr lang="en">
                <a:solidFill>
                  <a:schemeClr val="dk1"/>
                </a:solidFill>
                <a:latin typeface="Source Sans Pro Light"/>
                <a:ea typeface="Source Sans Pro Light"/>
                <a:cs typeface="Source Sans Pro Light"/>
                <a:sym typeface="Source Sans Pro Light"/>
              </a:rPr>
              <a:t>When Russia invaded </a:t>
            </a:r>
            <a:r>
              <a:rPr lang="en">
                <a:solidFill>
                  <a:schemeClr val="dk1"/>
                </a:solidFill>
                <a:latin typeface="Source Sans Pro Light"/>
                <a:ea typeface="Source Sans Pro Light"/>
                <a:cs typeface="Source Sans Pro Light"/>
                <a:sym typeface="Source Sans Pro Light"/>
              </a:rPr>
              <a:t>Ukraine</a:t>
            </a:r>
            <a:r>
              <a:rPr lang="en">
                <a:solidFill>
                  <a:schemeClr val="dk1"/>
                </a:solidFill>
                <a:latin typeface="Source Sans Pro Light"/>
                <a:ea typeface="Source Sans Pro Light"/>
                <a:cs typeface="Source Sans Pro Light"/>
                <a:sym typeface="Source Sans Pro Light"/>
              </a:rPr>
              <a:t>, a user named “</a:t>
            </a:r>
            <a:r>
              <a:rPr b="1" lang="en">
                <a:solidFill>
                  <a:schemeClr val="dk1"/>
                </a:solidFill>
                <a:latin typeface="Source Sans Pro"/>
                <a:ea typeface="Source Sans Pro"/>
                <a:cs typeface="Source Sans Pro"/>
                <a:sym typeface="Source Sans Pro"/>
              </a:rPr>
              <a:t>ContiLeaks</a:t>
            </a:r>
            <a:r>
              <a:rPr lang="en">
                <a:solidFill>
                  <a:schemeClr val="dk1"/>
                </a:solidFill>
                <a:latin typeface="Source Sans Pro Light"/>
                <a:ea typeface="Source Sans Pro Light"/>
                <a:cs typeface="Source Sans Pro Light"/>
                <a:sym typeface="Source Sans Pro Light"/>
              </a:rPr>
              <a:t>” dumped the several internal files, mostly internal chat server logs. </a:t>
            </a:r>
            <a:endParaRPr>
              <a:solidFill>
                <a:schemeClr val="dk1"/>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chemeClr val="dk1"/>
              </a:buClr>
              <a:buSzPts val="1400"/>
              <a:buFont typeface="Source Sans Pro Light"/>
              <a:buChar char="▪"/>
            </a:pPr>
            <a:r>
              <a:rPr lang="en">
                <a:solidFill>
                  <a:schemeClr val="dk1"/>
                </a:solidFill>
                <a:latin typeface="Source Sans Pro Light"/>
                <a:ea typeface="Source Sans Pro Light"/>
                <a:cs typeface="Source Sans Pro Light"/>
                <a:sym typeface="Source Sans Pro Light"/>
              </a:rPr>
              <a:t>He did an interview with CNN, it appears he’s a former cyber security researcher</a:t>
            </a:r>
            <a:endParaRPr>
              <a:solidFill>
                <a:schemeClr val="dk1"/>
              </a:solidFill>
              <a:latin typeface="Source Sans Pro Light"/>
              <a:ea typeface="Source Sans Pro Light"/>
              <a:cs typeface="Source Sans Pro Light"/>
              <a:sym typeface="Source Sans Pro Light"/>
            </a:endParaRPr>
          </a:p>
        </p:txBody>
      </p:sp>
      <p:pic>
        <p:nvPicPr>
          <p:cNvPr id="224" name="Google Shape;224;p47"/>
          <p:cNvPicPr preferRelativeResize="0"/>
          <p:nvPr/>
        </p:nvPicPr>
        <p:blipFill>
          <a:blip r:embed="rId3">
            <a:alphaModFix/>
          </a:blip>
          <a:stretch>
            <a:fillRect/>
          </a:stretch>
        </p:blipFill>
        <p:spPr>
          <a:xfrm>
            <a:off x="5399650" y="74300"/>
            <a:ext cx="3516674" cy="4737450"/>
          </a:xfrm>
          <a:prstGeom prst="rect">
            <a:avLst/>
          </a:prstGeom>
          <a:noFill/>
          <a:ln>
            <a:noFill/>
          </a:ln>
        </p:spPr>
      </p:pic>
      <p:pic>
        <p:nvPicPr>
          <p:cNvPr id="225" name="Google Shape;225;p47"/>
          <p:cNvPicPr preferRelativeResize="0"/>
          <p:nvPr/>
        </p:nvPicPr>
        <p:blipFill>
          <a:blip r:embed="rId4">
            <a:alphaModFix/>
          </a:blip>
          <a:stretch>
            <a:fillRect/>
          </a:stretch>
        </p:blipFill>
        <p:spPr>
          <a:xfrm>
            <a:off x="515675" y="2369225"/>
            <a:ext cx="3017375" cy="1985500"/>
          </a:xfrm>
          <a:prstGeom prst="rect">
            <a:avLst/>
          </a:prstGeom>
          <a:noFill/>
          <a:ln>
            <a:noFill/>
          </a:ln>
        </p:spPr>
      </p:pic>
      <p:sp>
        <p:nvSpPr>
          <p:cNvPr id="226" name="Google Shape;226;p47"/>
          <p:cNvSpPr txBox="1"/>
          <p:nvPr/>
        </p:nvSpPr>
        <p:spPr>
          <a:xfrm>
            <a:off x="199450" y="4399775"/>
            <a:ext cx="520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'I can fight with a keyboard': How one Ukrainian IT specialist exposed a notorious Russian ransomware gang - CNNPolitics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8"/>
          <p:cNvSpPr/>
          <p:nvPr/>
        </p:nvSpPr>
        <p:spPr>
          <a:xfrm>
            <a:off x="491650" y="1424600"/>
            <a:ext cx="4807500" cy="3548100"/>
          </a:xfrm>
          <a:prstGeom prst="rect">
            <a:avLst/>
          </a:prstGeom>
          <a:noFill/>
          <a:ln>
            <a:noFill/>
          </a:ln>
        </p:spPr>
        <p:txBody>
          <a:bodyPr anchorCtr="0" anchor="t" bIns="45700" lIns="17125" spcFirstLastPara="1" rIns="171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Source Sans Pro"/>
                <a:ea typeface="Source Sans Pro"/>
                <a:cs typeface="Source Sans Pro"/>
                <a:sym typeface="Source Sans Pro"/>
              </a:rPr>
              <a:t>Trickbot Forum Dumped Online</a:t>
            </a:r>
            <a:endParaRPr b="1"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b="1" lang="en" sz="1800">
                <a:solidFill>
                  <a:schemeClr val="dk1"/>
                </a:solidFill>
                <a:latin typeface="Source Sans Pro"/>
                <a:ea typeface="Source Sans Pro"/>
                <a:cs typeface="Source Sans Pro"/>
                <a:sym typeface="Source Sans Pro"/>
              </a:rPr>
              <a:t>Everyone was talking about the chat logs</a:t>
            </a:r>
            <a:endParaRPr b="1"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What about the forum?</a:t>
            </a:r>
            <a:endParaRPr sz="1800">
              <a:latin typeface="Source Sans Pro Light"/>
              <a:ea typeface="Source Sans Pro Light"/>
              <a:cs typeface="Source Sans Pro Light"/>
              <a:sym typeface="Source Sans Pro Light"/>
            </a:endParaRPr>
          </a:p>
          <a:p>
            <a:pPr indent="0" lvl="0" marL="0" rtl="0" algn="l">
              <a:lnSpc>
                <a:spcPct val="115000"/>
              </a:lnSpc>
              <a:spcBef>
                <a:spcPts val="1600"/>
              </a:spcBef>
              <a:spcAft>
                <a:spcPts val="0"/>
              </a:spcAft>
              <a:buNone/>
            </a:pPr>
            <a:r>
              <a:rPr b="1" lang="en" sz="1800">
                <a:solidFill>
                  <a:schemeClr val="dk1"/>
                </a:solidFill>
                <a:latin typeface="Source Sans Pro"/>
                <a:ea typeface="Source Sans Pro"/>
                <a:cs typeface="Source Sans Pro"/>
                <a:sym typeface="Source Sans Pro"/>
              </a:rPr>
              <a:t>The Forum Had What is Basically a “PlayBook”</a:t>
            </a:r>
            <a:endParaRPr b="1"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Tools, with walkthroughs, command lines</a:t>
            </a:r>
            <a:endParaRPr sz="1800">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CE232E"/>
              </a:buClr>
              <a:buSzPts val="1800"/>
              <a:buFont typeface="Source Sans Pro Light"/>
              <a:buChar char="▪"/>
            </a:pPr>
            <a:r>
              <a:rPr lang="en" sz="1800">
                <a:latin typeface="Source Sans Pro Light"/>
                <a:ea typeface="Source Sans Pro Light"/>
                <a:cs typeface="Source Sans Pro Light"/>
                <a:sym typeface="Source Sans Pro Light"/>
              </a:rPr>
              <a:t>Guides for </a:t>
            </a:r>
            <a:r>
              <a:rPr lang="en" sz="1800">
                <a:latin typeface="Source Sans Pro Light"/>
                <a:ea typeface="Source Sans Pro Light"/>
                <a:cs typeface="Source Sans Pro Light"/>
                <a:sym typeface="Source Sans Pro Light"/>
              </a:rPr>
              <a:t>priv escalation, exfil, etc</a:t>
            </a:r>
            <a:endParaRPr sz="1800">
              <a:latin typeface="Source Sans Pro Light"/>
              <a:ea typeface="Source Sans Pro Light"/>
              <a:cs typeface="Source Sans Pro Light"/>
              <a:sym typeface="Source Sans Pro Light"/>
            </a:endParaRPr>
          </a:p>
          <a:p>
            <a:pPr indent="0" lvl="0" marL="0" rtl="0" algn="l">
              <a:lnSpc>
                <a:spcPct val="115000"/>
              </a:lnSpc>
              <a:spcBef>
                <a:spcPts val="1600"/>
              </a:spcBef>
              <a:spcAft>
                <a:spcPts val="0"/>
              </a:spcAft>
              <a:buClr>
                <a:schemeClr val="dk1"/>
              </a:buClr>
              <a:buSzPts val="1100"/>
              <a:buFont typeface="Arial"/>
              <a:buNone/>
            </a:pPr>
            <a:r>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800">
              <a:latin typeface="Source Sans Pro"/>
              <a:ea typeface="Source Sans Pro"/>
              <a:cs typeface="Source Sans Pro"/>
              <a:sym typeface="Source Sans Pro"/>
            </a:endParaRPr>
          </a:p>
          <a:p>
            <a:pPr indent="0" lvl="0" marL="0" marR="0" rtl="0" algn="l">
              <a:lnSpc>
                <a:spcPct val="100000"/>
              </a:lnSpc>
              <a:spcBef>
                <a:spcPts val="1600"/>
              </a:spcBef>
              <a:spcAft>
                <a:spcPts val="0"/>
              </a:spcAft>
              <a:buClr>
                <a:srgbClr val="58585B"/>
              </a:buClr>
              <a:buSzPts val="1050"/>
              <a:buFont typeface="Source Sans Pro"/>
              <a:buNone/>
            </a:pPr>
            <a:r>
              <a:t/>
            </a:r>
            <a:endParaRPr sz="2250">
              <a:solidFill>
                <a:srgbClr val="FFFFFF"/>
              </a:solidFill>
              <a:latin typeface="Source Sans Pro ExtraLight"/>
              <a:ea typeface="Source Sans Pro ExtraLight"/>
              <a:cs typeface="Source Sans Pro ExtraLight"/>
              <a:sym typeface="Source Sans Pro ExtraLight"/>
            </a:endParaRPr>
          </a:p>
          <a:p>
            <a:pPr indent="0" lvl="0" marL="0" marR="0" rtl="0" algn="l">
              <a:lnSpc>
                <a:spcPct val="100000"/>
              </a:lnSpc>
              <a:spcBef>
                <a:spcPts val="0"/>
              </a:spcBef>
              <a:spcAft>
                <a:spcPts val="0"/>
              </a:spcAft>
              <a:buClr>
                <a:srgbClr val="58585B"/>
              </a:buClr>
              <a:buSzPts val="1050"/>
              <a:buFont typeface="Source Sans Pro"/>
              <a:buNone/>
            </a:pPr>
            <a:r>
              <a:t/>
            </a:r>
            <a:endParaRPr b="0" i="0" sz="1050" u="none" cap="none" strike="noStrike">
              <a:solidFill>
                <a:srgbClr val="FFFFFF"/>
              </a:solidFill>
              <a:latin typeface="Arial"/>
              <a:ea typeface="Arial"/>
              <a:cs typeface="Arial"/>
              <a:sym typeface="Arial"/>
            </a:endParaRPr>
          </a:p>
        </p:txBody>
      </p:sp>
      <p:pic>
        <p:nvPicPr>
          <p:cNvPr id="232" name="Google Shape;232;p48"/>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33" name="Google Shape;233;p48"/>
          <p:cNvSpPr/>
          <p:nvPr/>
        </p:nvSpPr>
        <p:spPr>
          <a:xfrm>
            <a:off x="614624" y="330800"/>
            <a:ext cx="7957200" cy="653400"/>
          </a:xfrm>
          <a:prstGeom prst="rect">
            <a:avLst/>
          </a:prstGeom>
          <a:noFill/>
          <a:ln>
            <a:noFill/>
          </a:ln>
        </p:spPr>
        <p:txBody>
          <a:bodyPr anchorCtr="0" anchor="ctr" bIns="45700" lIns="17125" spcFirstLastPara="1" rIns="17125" wrap="square" tIns="45700">
            <a:noAutofit/>
          </a:bodyPr>
          <a:lstStyle/>
          <a:p>
            <a:pPr indent="0" lvl="0" marL="0" marR="0" rtl="0" algn="l">
              <a:lnSpc>
                <a:spcPct val="90000"/>
              </a:lnSpc>
              <a:spcBef>
                <a:spcPts val="0"/>
              </a:spcBef>
              <a:spcAft>
                <a:spcPts val="0"/>
              </a:spcAft>
              <a:buClr>
                <a:srgbClr val="D01F27"/>
              </a:buClr>
              <a:buSzPts val="4050"/>
              <a:buFont typeface="Source Sans Pro Light"/>
              <a:buNone/>
            </a:pPr>
            <a:r>
              <a:rPr b="1" lang="en" sz="4050">
                <a:latin typeface="Source Sans Pro"/>
                <a:ea typeface="Source Sans Pro"/>
                <a:cs typeface="Source Sans Pro"/>
                <a:sym typeface="Source Sans Pro"/>
              </a:rPr>
              <a:t>Overview - Trickbot Forum</a:t>
            </a:r>
            <a:endParaRPr b="1" i="0" sz="4050" u="none" cap="none" strike="noStrike">
              <a:latin typeface="Source Sans Pro"/>
              <a:ea typeface="Source Sans Pro"/>
              <a:cs typeface="Source Sans Pro"/>
              <a:sym typeface="Source Sans Pro"/>
            </a:endParaRPr>
          </a:p>
        </p:txBody>
      </p:sp>
      <p:cxnSp>
        <p:nvCxnSpPr>
          <p:cNvPr id="234" name="Google Shape;234;p48"/>
          <p:cNvCxnSpPr/>
          <p:nvPr/>
        </p:nvCxnSpPr>
        <p:spPr>
          <a:xfrm rot="10800000">
            <a:off x="666325" y="1132155"/>
            <a:ext cx="582000" cy="0"/>
          </a:xfrm>
          <a:prstGeom prst="straightConnector1">
            <a:avLst/>
          </a:prstGeom>
          <a:noFill/>
          <a:ln cap="flat" cmpd="sng" w="28575">
            <a:solidFill>
              <a:srgbClr val="CE232E"/>
            </a:solidFill>
            <a:prstDash val="solid"/>
            <a:round/>
            <a:headEnd len="med" w="med" type="none"/>
            <a:tailEnd len="med" w="med" type="none"/>
          </a:ln>
        </p:spPr>
      </p:cxnSp>
      <p:pic>
        <p:nvPicPr>
          <p:cNvPr id="235" name="Google Shape;235;p48"/>
          <p:cNvPicPr preferRelativeResize="0"/>
          <p:nvPr/>
        </p:nvPicPr>
        <p:blipFill>
          <a:blip r:embed="rId4">
            <a:alphaModFix/>
          </a:blip>
          <a:stretch>
            <a:fillRect/>
          </a:stretch>
        </p:blipFill>
        <p:spPr>
          <a:xfrm>
            <a:off x="5227375" y="1457100"/>
            <a:ext cx="3916625" cy="3176000"/>
          </a:xfrm>
          <a:prstGeom prst="rect">
            <a:avLst/>
          </a:prstGeom>
          <a:noFill/>
          <a:ln>
            <a:noFill/>
          </a:ln>
        </p:spPr>
      </p:pic>
      <p:sp>
        <p:nvSpPr>
          <p:cNvPr id="236" name="Google Shape;236;p48"/>
          <p:cNvSpPr/>
          <p:nvPr/>
        </p:nvSpPr>
        <p:spPr>
          <a:xfrm>
            <a:off x="5685900" y="4067900"/>
            <a:ext cx="1209000" cy="160800"/>
          </a:xfrm>
          <a:prstGeom prst="rect">
            <a:avLst/>
          </a:prstGeom>
          <a:noFill/>
          <a:ln cap="flat" cmpd="sng" w="38100">
            <a:solidFill>
              <a:srgbClr val="D01F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9"/>
          <p:cNvSpPr txBox="1"/>
          <p:nvPr>
            <p:ph idx="1" type="body"/>
          </p:nvPr>
        </p:nvSpPr>
        <p:spPr>
          <a:xfrm>
            <a:off x="660200" y="1269100"/>
            <a:ext cx="7533600" cy="3638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sz="1200">
              <a:solidFill>
                <a:srgbClr val="000000"/>
              </a:solidFill>
              <a:latin typeface="Source Sans Pro Light"/>
              <a:ea typeface="Source Sans Pro Light"/>
              <a:cs typeface="Source Sans Pro Light"/>
              <a:sym typeface="Source Sans Pro Light"/>
            </a:endParaRPr>
          </a:p>
          <a:p>
            <a:pPr indent="0" lvl="0" marL="0" rtl="0" algn="l">
              <a:spcBef>
                <a:spcPts val="1600"/>
              </a:spcBef>
              <a:spcAft>
                <a:spcPts val="0"/>
              </a:spcAft>
              <a:buNone/>
            </a:pPr>
            <a:r>
              <a:t/>
            </a:r>
            <a:endParaRPr sz="1200">
              <a:solidFill>
                <a:srgbClr val="000000"/>
              </a:solidFill>
              <a:latin typeface="Source Sans Pro Light"/>
              <a:ea typeface="Source Sans Pro Light"/>
              <a:cs typeface="Source Sans Pro Light"/>
              <a:sym typeface="Source Sans Pro Light"/>
            </a:endParaRPr>
          </a:p>
          <a:p>
            <a:pPr indent="0" lvl="0" marL="0" rtl="0" algn="l">
              <a:spcBef>
                <a:spcPts val="1600"/>
              </a:spcBef>
              <a:spcAft>
                <a:spcPts val="1600"/>
              </a:spcAft>
              <a:buNone/>
            </a:pPr>
            <a:r>
              <a:t/>
            </a:r>
            <a:endParaRPr sz="1200">
              <a:solidFill>
                <a:srgbClr val="000000"/>
              </a:solidFill>
            </a:endParaRPr>
          </a:p>
        </p:txBody>
      </p:sp>
      <p:sp>
        <p:nvSpPr>
          <p:cNvPr id="242" name="Google Shape;242;p49"/>
          <p:cNvSpPr txBox="1"/>
          <p:nvPr>
            <p:ph type="title"/>
          </p:nvPr>
        </p:nvSpPr>
        <p:spPr>
          <a:xfrm>
            <a:off x="660200" y="216425"/>
            <a:ext cx="7700700" cy="1300500"/>
          </a:xfrm>
          <a:prstGeom prst="rect">
            <a:avLst/>
          </a:prstGeom>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4050">
                <a:latin typeface="Source Sans Pro"/>
                <a:ea typeface="Source Sans Pro"/>
                <a:cs typeface="Source Sans Pro"/>
                <a:sym typeface="Source Sans Pro"/>
              </a:rPr>
              <a:t>BUUUUUT It’s in Russian</a:t>
            </a:r>
            <a:endParaRPr b="1" sz="405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n" sz="4050">
                <a:latin typeface="Source Sans Pro"/>
                <a:ea typeface="Source Sans Pro"/>
                <a:cs typeface="Source Sans Pro"/>
                <a:sym typeface="Source Sans Pro"/>
              </a:rPr>
              <a:t>And Split Across several text Files</a:t>
            </a:r>
            <a:endParaRPr b="1" sz="4050">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1" sz="4050">
              <a:latin typeface="Source Sans Pro"/>
              <a:ea typeface="Source Sans Pro"/>
              <a:cs typeface="Source Sans Pro"/>
              <a:sym typeface="Source Sans Pro"/>
            </a:endParaRPr>
          </a:p>
        </p:txBody>
      </p:sp>
      <p:cxnSp>
        <p:nvCxnSpPr>
          <p:cNvPr id="243" name="Google Shape;243;p49"/>
          <p:cNvCxnSpPr/>
          <p:nvPr/>
        </p:nvCxnSpPr>
        <p:spPr>
          <a:xfrm rot="10800000">
            <a:off x="660200" y="1516930"/>
            <a:ext cx="582000" cy="0"/>
          </a:xfrm>
          <a:prstGeom prst="straightConnector1">
            <a:avLst/>
          </a:prstGeom>
          <a:noFill/>
          <a:ln cap="flat" cmpd="sng" w="28575">
            <a:solidFill>
              <a:srgbClr val="CE232E"/>
            </a:solidFill>
            <a:prstDash val="solid"/>
            <a:round/>
            <a:headEnd len="med" w="med" type="none"/>
            <a:tailEnd len="med" w="med" type="none"/>
          </a:ln>
        </p:spPr>
      </p:cxnSp>
      <p:pic>
        <p:nvPicPr>
          <p:cNvPr id="244" name="Google Shape;244;p49"/>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pic>
        <p:nvPicPr>
          <p:cNvPr id="245" name="Google Shape;245;p49"/>
          <p:cNvPicPr preferRelativeResize="0"/>
          <p:nvPr/>
        </p:nvPicPr>
        <p:blipFill>
          <a:blip r:embed="rId4">
            <a:alphaModFix/>
          </a:blip>
          <a:stretch>
            <a:fillRect/>
          </a:stretch>
        </p:blipFill>
        <p:spPr>
          <a:xfrm>
            <a:off x="366000" y="1753275"/>
            <a:ext cx="4166150" cy="3343650"/>
          </a:xfrm>
          <a:prstGeom prst="rect">
            <a:avLst/>
          </a:prstGeom>
          <a:noFill/>
          <a:ln>
            <a:noFill/>
          </a:ln>
        </p:spPr>
      </p:pic>
      <p:pic>
        <p:nvPicPr>
          <p:cNvPr id="246" name="Google Shape;246;p49"/>
          <p:cNvPicPr preferRelativeResize="0"/>
          <p:nvPr/>
        </p:nvPicPr>
        <p:blipFill>
          <a:blip r:embed="rId5">
            <a:alphaModFix/>
          </a:blip>
          <a:stretch>
            <a:fillRect/>
          </a:stretch>
        </p:blipFill>
        <p:spPr>
          <a:xfrm>
            <a:off x="5212425" y="1876113"/>
            <a:ext cx="2266875" cy="2424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id="251" name="Google Shape;251;p50"/>
          <p:cNvPicPr preferRelativeResize="0"/>
          <p:nvPr/>
        </p:nvPicPr>
        <p:blipFill rotWithShape="1">
          <a:blip r:embed="rId3">
            <a:alphaModFix/>
          </a:blip>
          <a:srcRect b="0" l="0" r="0" t="0"/>
          <a:stretch/>
        </p:blipFill>
        <p:spPr>
          <a:xfrm>
            <a:off x="8012825" y="4698075"/>
            <a:ext cx="922000" cy="274625"/>
          </a:xfrm>
          <a:prstGeom prst="rect">
            <a:avLst/>
          </a:prstGeom>
          <a:noFill/>
          <a:ln>
            <a:noFill/>
          </a:ln>
        </p:spPr>
      </p:pic>
      <p:sp>
        <p:nvSpPr>
          <p:cNvPr id="252" name="Google Shape;252;p50"/>
          <p:cNvSpPr/>
          <p:nvPr/>
        </p:nvSpPr>
        <p:spPr>
          <a:xfrm>
            <a:off x="623325" y="1474575"/>
            <a:ext cx="7912500" cy="3147300"/>
          </a:xfrm>
          <a:prstGeom prst="rect">
            <a:avLst/>
          </a:prstGeom>
          <a:noFill/>
          <a:ln>
            <a:noFill/>
          </a:ln>
        </p:spPr>
        <p:txBody>
          <a:bodyPr anchorCtr="0" anchor="t" bIns="45700" lIns="0" spcFirstLastPara="1" rIns="17125" wrap="square" tIns="45700">
            <a:noAutofit/>
          </a:bodyPr>
          <a:lstStyle/>
          <a:p>
            <a:pPr indent="-342900" lvl="0" marL="457200" rtl="0" algn="l">
              <a:lnSpc>
                <a:spcPct val="150000"/>
              </a:lnSpc>
              <a:spcBef>
                <a:spcPts val="0"/>
              </a:spcBef>
              <a:spcAft>
                <a:spcPts val="0"/>
              </a:spcAft>
              <a:buClr>
                <a:srgbClr val="CE232E"/>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Someone called</a:t>
            </a:r>
            <a:r>
              <a:rPr b="1" lang="en" sz="1800">
                <a:solidFill>
                  <a:schemeClr val="dk1"/>
                </a:solidFill>
                <a:latin typeface="Source Sans Pro"/>
                <a:ea typeface="Source Sans Pro"/>
                <a:cs typeface="Source Sans Pro"/>
                <a:sym typeface="Source Sans Pro"/>
              </a:rPr>
              <a:t> “TheParmak” </a:t>
            </a:r>
            <a:r>
              <a:rPr lang="en" sz="1800">
                <a:solidFill>
                  <a:schemeClr val="dk1"/>
                </a:solidFill>
                <a:latin typeface="Source Sans Pro Light"/>
                <a:ea typeface="Source Sans Pro Light"/>
                <a:cs typeface="Source Sans Pro Light"/>
                <a:sym typeface="Source Sans Pro Light"/>
              </a:rPr>
              <a:t>ran them through a translator API</a:t>
            </a:r>
            <a:endParaRPr sz="1800">
              <a:solidFill>
                <a:schemeClr val="dk1"/>
              </a:solidFill>
              <a:latin typeface="Source Sans Pro Light"/>
              <a:ea typeface="Source Sans Pro Light"/>
              <a:cs typeface="Source Sans Pro Light"/>
              <a:sym typeface="Source Sans Pro Light"/>
            </a:endParaRPr>
          </a:p>
        </p:txBody>
      </p:sp>
      <p:sp>
        <p:nvSpPr>
          <p:cNvPr id="253" name="Google Shape;253;p50"/>
          <p:cNvSpPr txBox="1"/>
          <p:nvPr/>
        </p:nvSpPr>
        <p:spPr>
          <a:xfrm>
            <a:off x="583700" y="322050"/>
            <a:ext cx="7770900" cy="8568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en" sz="4050">
                <a:latin typeface="Source Sans Pro"/>
                <a:ea typeface="Source Sans Pro"/>
                <a:cs typeface="Source Sans Pro"/>
                <a:sym typeface="Source Sans Pro"/>
              </a:rPr>
              <a:t>Enter Google Translate</a:t>
            </a:r>
            <a:endParaRPr b="1" sz="4050">
              <a:latin typeface="Source Sans Pro"/>
              <a:ea typeface="Source Sans Pro"/>
              <a:cs typeface="Source Sans Pro"/>
              <a:sym typeface="Source Sans Pro"/>
            </a:endParaRPr>
          </a:p>
        </p:txBody>
      </p:sp>
      <p:cxnSp>
        <p:nvCxnSpPr>
          <p:cNvPr id="254" name="Google Shape;254;p50"/>
          <p:cNvCxnSpPr/>
          <p:nvPr/>
        </p:nvCxnSpPr>
        <p:spPr>
          <a:xfrm rot="10800000">
            <a:off x="623325" y="1178855"/>
            <a:ext cx="582000" cy="0"/>
          </a:xfrm>
          <a:prstGeom prst="straightConnector1">
            <a:avLst/>
          </a:prstGeom>
          <a:noFill/>
          <a:ln cap="flat" cmpd="sng" w="28575">
            <a:solidFill>
              <a:srgbClr val="CE232E"/>
            </a:solidFill>
            <a:prstDash val="solid"/>
            <a:round/>
            <a:headEnd len="med" w="med" type="none"/>
            <a:tailEnd len="med" w="med" type="none"/>
          </a:ln>
        </p:spPr>
      </p:cxnSp>
      <p:sp>
        <p:nvSpPr>
          <p:cNvPr id="255" name="Google Shape;255;p50"/>
          <p:cNvSpPr txBox="1"/>
          <p:nvPr/>
        </p:nvSpPr>
        <p:spPr>
          <a:xfrm>
            <a:off x="542375" y="4698075"/>
            <a:ext cx="47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https://github.com/TheParmak/conti-leaks-englished</a:t>
            </a:r>
            <a:endParaRPr/>
          </a:p>
        </p:txBody>
      </p:sp>
      <p:pic>
        <p:nvPicPr>
          <p:cNvPr id="256" name="Google Shape;256;p50"/>
          <p:cNvPicPr preferRelativeResize="0"/>
          <p:nvPr/>
        </p:nvPicPr>
        <p:blipFill>
          <a:blip r:embed="rId4">
            <a:alphaModFix/>
          </a:blip>
          <a:stretch>
            <a:fillRect/>
          </a:stretch>
        </p:blipFill>
        <p:spPr>
          <a:xfrm>
            <a:off x="4549701" y="2014551"/>
            <a:ext cx="3765400" cy="2503125"/>
          </a:xfrm>
          <a:prstGeom prst="rect">
            <a:avLst/>
          </a:prstGeom>
          <a:noFill/>
          <a:ln>
            <a:noFill/>
          </a:ln>
        </p:spPr>
      </p:pic>
      <p:pic>
        <p:nvPicPr>
          <p:cNvPr id="257" name="Google Shape;257;p50"/>
          <p:cNvPicPr preferRelativeResize="0"/>
          <p:nvPr/>
        </p:nvPicPr>
        <p:blipFill>
          <a:blip r:embed="rId5">
            <a:alphaModFix/>
          </a:blip>
          <a:stretch>
            <a:fillRect/>
          </a:stretch>
        </p:blipFill>
        <p:spPr>
          <a:xfrm>
            <a:off x="418300" y="1834143"/>
            <a:ext cx="3722299" cy="286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